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handoutMasterIdLst>
    <p:handoutMasterId r:id="rId46"/>
  </p:handoutMasterIdLst>
  <p:sldIdLst>
    <p:sldId id="256" r:id="rId2"/>
    <p:sldId id="280" r:id="rId3"/>
    <p:sldId id="325" r:id="rId4"/>
    <p:sldId id="282" r:id="rId5"/>
    <p:sldId id="283" r:id="rId6"/>
    <p:sldId id="284" r:id="rId7"/>
    <p:sldId id="285" r:id="rId8"/>
    <p:sldId id="286" r:id="rId9"/>
    <p:sldId id="287" r:id="rId10"/>
    <p:sldId id="288" r:id="rId11"/>
    <p:sldId id="289" r:id="rId12"/>
    <p:sldId id="290" r:id="rId13"/>
    <p:sldId id="291" r:id="rId14"/>
    <p:sldId id="292" r:id="rId15"/>
    <p:sldId id="293" r:id="rId16"/>
    <p:sldId id="294" r:id="rId17"/>
    <p:sldId id="295" r:id="rId18"/>
    <p:sldId id="296" r:id="rId19"/>
    <p:sldId id="298" r:id="rId20"/>
    <p:sldId id="302" r:id="rId21"/>
    <p:sldId id="303" r:id="rId22"/>
    <p:sldId id="304" r:id="rId23"/>
    <p:sldId id="305" r:id="rId24"/>
    <p:sldId id="299" r:id="rId25"/>
    <p:sldId id="300" r:id="rId26"/>
    <p:sldId id="301" r:id="rId27"/>
    <p:sldId id="324" r:id="rId28"/>
    <p:sldId id="297" r:id="rId29"/>
    <p:sldId id="309" r:id="rId30"/>
    <p:sldId id="310" r:id="rId31"/>
    <p:sldId id="312" r:id="rId32"/>
    <p:sldId id="311" r:id="rId33"/>
    <p:sldId id="313" r:id="rId34"/>
    <p:sldId id="314" r:id="rId35"/>
    <p:sldId id="315" r:id="rId36"/>
    <p:sldId id="316" r:id="rId37"/>
    <p:sldId id="318" r:id="rId38"/>
    <p:sldId id="319" r:id="rId39"/>
    <p:sldId id="320" r:id="rId40"/>
    <p:sldId id="321" r:id="rId41"/>
    <p:sldId id="322" r:id="rId42"/>
    <p:sldId id="323" r:id="rId43"/>
    <p:sldId id="326" r:id="rId44"/>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vr" initial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10" autoAdjust="0"/>
    <p:restoredTop sz="95183" autoAdjust="0"/>
  </p:normalViewPr>
  <p:slideViewPr>
    <p:cSldViewPr>
      <p:cViewPr varScale="1">
        <p:scale>
          <a:sx n="106" d="100"/>
          <a:sy n="106" d="100"/>
        </p:scale>
        <p:origin x="1674" y="78"/>
      </p:cViewPr>
      <p:guideLst>
        <p:guide orient="horz" pos="2160"/>
        <p:guide pos="2880"/>
      </p:guideLst>
    </p:cSldViewPr>
  </p:slideViewPr>
  <p:notesTextViewPr>
    <p:cViewPr>
      <p:scale>
        <a:sx n="1" d="1"/>
        <a:sy n="1" d="1"/>
      </p:scale>
      <p:origin x="0" y="0"/>
    </p:cViewPr>
  </p:notesTextViewPr>
  <p:sorterViewPr>
    <p:cViewPr>
      <p:scale>
        <a:sx n="100" d="100"/>
        <a:sy n="100" d="100"/>
      </p:scale>
      <p:origin x="0" y="7464"/>
    </p:cViewPr>
  </p:sorterViewPr>
  <p:notesViewPr>
    <p:cSldViewPr>
      <p:cViewPr varScale="1">
        <p:scale>
          <a:sx n="38" d="100"/>
          <a:sy n="38" d="100"/>
        </p:scale>
        <p:origin x="-2376" y="-7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A2171D0-81C2-445D-A383-CA9C7ACCFD2A}" type="slidenum">
              <a:rPr lang="es-ES" smtClean="0"/>
              <a:pPr/>
              <a:t>‹Nº›</a:t>
            </a:fld>
            <a:endParaRPr lang="es-ES"/>
          </a:p>
        </p:txBody>
      </p:sp>
    </p:spTree>
    <p:extLst>
      <p:ext uri="{BB962C8B-B14F-4D97-AF65-F5344CB8AC3E}">
        <p14:creationId xmlns:p14="http://schemas.microsoft.com/office/powerpoint/2010/main" val="18124218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058233-0214-493F-8BD9-9D648845E63E}" type="datetimeFigureOut">
              <a:rPr lang="es-AR" smtClean="0"/>
              <a:pPr/>
              <a:t>18/10/2019</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78F5E2-618A-4481-85BE-609F4BEEE028}" type="slidenum">
              <a:rPr lang="es-AR" smtClean="0"/>
              <a:pPr/>
              <a:t>‹Nº›</a:t>
            </a:fld>
            <a:endParaRPr lang="es-AR"/>
          </a:p>
        </p:txBody>
      </p:sp>
    </p:spTree>
    <p:extLst>
      <p:ext uri="{BB962C8B-B14F-4D97-AF65-F5344CB8AC3E}">
        <p14:creationId xmlns:p14="http://schemas.microsoft.com/office/powerpoint/2010/main" val="3028722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s-AR" smtClean="0"/>
          </a:p>
        </p:txBody>
      </p:sp>
      <p:sp>
        <p:nvSpPr>
          <p:cNvPr id="798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29057" indent="-280406" eaLnBrk="0" hangingPunct="0">
              <a:spcBef>
                <a:spcPct val="30000"/>
              </a:spcBef>
              <a:defRPr sz="1200">
                <a:solidFill>
                  <a:schemeClr val="tx1"/>
                </a:solidFill>
                <a:latin typeface="Calibri" pitchFamily="34" charset="0"/>
              </a:defRPr>
            </a:lvl2pPr>
            <a:lvl3pPr marL="1121626" indent="-224325" eaLnBrk="0" hangingPunct="0">
              <a:spcBef>
                <a:spcPct val="30000"/>
              </a:spcBef>
              <a:defRPr sz="1200">
                <a:solidFill>
                  <a:schemeClr val="tx1"/>
                </a:solidFill>
                <a:latin typeface="Calibri" pitchFamily="34" charset="0"/>
              </a:defRPr>
            </a:lvl3pPr>
            <a:lvl4pPr marL="1570276" indent="-224325" eaLnBrk="0" hangingPunct="0">
              <a:spcBef>
                <a:spcPct val="30000"/>
              </a:spcBef>
              <a:defRPr sz="1200">
                <a:solidFill>
                  <a:schemeClr val="tx1"/>
                </a:solidFill>
                <a:latin typeface="Calibri" pitchFamily="34" charset="0"/>
              </a:defRPr>
            </a:lvl4pPr>
            <a:lvl5pPr marL="2018927" indent="-224325" eaLnBrk="0" hangingPunct="0">
              <a:spcBef>
                <a:spcPct val="30000"/>
              </a:spcBef>
              <a:defRPr sz="1200">
                <a:solidFill>
                  <a:schemeClr val="tx1"/>
                </a:solidFill>
                <a:latin typeface="Calibri" pitchFamily="34" charset="0"/>
              </a:defRPr>
            </a:lvl5pPr>
            <a:lvl6pPr marL="2467577" indent="-224325" eaLnBrk="0" fontAlgn="base" hangingPunct="0">
              <a:spcBef>
                <a:spcPct val="30000"/>
              </a:spcBef>
              <a:spcAft>
                <a:spcPct val="0"/>
              </a:spcAft>
              <a:defRPr sz="1200">
                <a:solidFill>
                  <a:schemeClr val="tx1"/>
                </a:solidFill>
                <a:latin typeface="Calibri" pitchFamily="34" charset="0"/>
              </a:defRPr>
            </a:lvl6pPr>
            <a:lvl7pPr marL="2916227" indent="-224325" eaLnBrk="0" fontAlgn="base" hangingPunct="0">
              <a:spcBef>
                <a:spcPct val="30000"/>
              </a:spcBef>
              <a:spcAft>
                <a:spcPct val="0"/>
              </a:spcAft>
              <a:defRPr sz="1200">
                <a:solidFill>
                  <a:schemeClr val="tx1"/>
                </a:solidFill>
                <a:latin typeface="Calibri" pitchFamily="34" charset="0"/>
              </a:defRPr>
            </a:lvl7pPr>
            <a:lvl8pPr marL="3364878" indent="-224325" eaLnBrk="0" fontAlgn="base" hangingPunct="0">
              <a:spcBef>
                <a:spcPct val="30000"/>
              </a:spcBef>
              <a:spcAft>
                <a:spcPct val="0"/>
              </a:spcAft>
              <a:defRPr sz="1200">
                <a:solidFill>
                  <a:schemeClr val="tx1"/>
                </a:solidFill>
                <a:latin typeface="Calibri" pitchFamily="34" charset="0"/>
              </a:defRPr>
            </a:lvl8pPr>
            <a:lvl9pPr marL="3813528" indent="-22432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C2A84ED4-4EA6-4E7B-B59E-33108C419108}" type="slidenum">
              <a:rPr lang="en-US" altLang="es-AR" smtClean="0">
                <a:solidFill>
                  <a:srgbClr val="000000"/>
                </a:solidFill>
                <a:latin typeface="Times New Roman" pitchFamily="18" charset="0"/>
              </a:rPr>
              <a:pPr eaLnBrk="1" hangingPunct="1">
                <a:spcBef>
                  <a:spcPct val="0"/>
                </a:spcBef>
              </a:pPr>
              <a:t>16</a:t>
            </a:fld>
            <a:endParaRPr lang="en-US" altLang="es-AR" smtClean="0">
              <a:solidFill>
                <a:srgbClr val="000000"/>
              </a:solidFill>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s-AR" smtClean="0"/>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29057" indent="-280406" eaLnBrk="0" hangingPunct="0">
              <a:spcBef>
                <a:spcPct val="30000"/>
              </a:spcBef>
              <a:defRPr sz="1200">
                <a:solidFill>
                  <a:schemeClr val="tx1"/>
                </a:solidFill>
                <a:latin typeface="Calibri" pitchFamily="34" charset="0"/>
              </a:defRPr>
            </a:lvl2pPr>
            <a:lvl3pPr marL="1121626" indent="-224325" eaLnBrk="0" hangingPunct="0">
              <a:spcBef>
                <a:spcPct val="30000"/>
              </a:spcBef>
              <a:defRPr sz="1200">
                <a:solidFill>
                  <a:schemeClr val="tx1"/>
                </a:solidFill>
                <a:latin typeface="Calibri" pitchFamily="34" charset="0"/>
              </a:defRPr>
            </a:lvl3pPr>
            <a:lvl4pPr marL="1570276" indent="-224325" eaLnBrk="0" hangingPunct="0">
              <a:spcBef>
                <a:spcPct val="30000"/>
              </a:spcBef>
              <a:defRPr sz="1200">
                <a:solidFill>
                  <a:schemeClr val="tx1"/>
                </a:solidFill>
                <a:latin typeface="Calibri" pitchFamily="34" charset="0"/>
              </a:defRPr>
            </a:lvl4pPr>
            <a:lvl5pPr marL="2018927" indent="-224325" eaLnBrk="0" hangingPunct="0">
              <a:spcBef>
                <a:spcPct val="30000"/>
              </a:spcBef>
              <a:defRPr sz="1200">
                <a:solidFill>
                  <a:schemeClr val="tx1"/>
                </a:solidFill>
                <a:latin typeface="Calibri" pitchFamily="34" charset="0"/>
              </a:defRPr>
            </a:lvl5pPr>
            <a:lvl6pPr marL="2467577" indent="-224325" eaLnBrk="0" fontAlgn="base" hangingPunct="0">
              <a:spcBef>
                <a:spcPct val="30000"/>
              </a:spcBef>
              <a:spcAft>
                <a:spcPct val="0"/>
              </a:spcAft>
              <a:defRPr sz="1200">
                <a:solidFill>
                  <a:schemeClr val="tx1"/>
                </a:solidFill>
                <a:latin typeface="Calibri" pitchFamily="34" charset="0"/>
              </a:defRPr>
            </a:lvl6pPr>
            <a:lvl7pPr marL="2916227" indent="-224325" eaLnBrk="0" fontAlgn="base" hangingPunct="0">
              <a:spcBef>
                <a:spcPct val="30000"/>
              </a:spcBef>
              <a:spcAft>
                <a:spcPct val="0"/>
              </a:spcAft>
              <a:defRPr sz="1200">
                <a:solidFill>
                  <a:schemeClr val="tx1"/>
                </a:solidFill>
                <a:latin typeface="Calibri" pitchFamily="34" charset="0"/>
              </a:defRPr>
            </a:lvl7pPr>
            <a:lvl8pPr marL="3364878" indent="-224325" eaLnBrk="0" fontAlgn="base" hangingPunct="0">
              <a:spcBef>
                <a:spcPct val="30000"/>
              </a:spcBef>
              <a:spcAft>
                <a:spcPct val="0"/>
              </a:spcAft>
              <a:defRPr sz="1200">
                <a:solidFill>
                  <a:schemeClr val="tx1"/>
                </a:solidFill>
                <a:latin typeface="Calibri" pitchFamily="34" charset="0"/>
              </a:defRPr>
            </a:lvl8pPr>
            <a:lvl9pPr marL="3813528" indent="-22432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4ADF32-CE8A-45F9-96DD-3EB01864BA47}" type="slidenum">
              <a:rPr lang="en-US" altLang="es-AR" smtClean="0">
                <a:solidFill>
                  <a:srgbClr val="000000"/>
                </a:solidFill>
                <a:latin typeface="Times New Roman" pitchFamily="18" charset="0"/>
              </a:rPr>
              <a:pPr eaLnBrk="1" hangingPunct="1">
                <a:spcBef>
                  <a:spcPct val="0"/>
                </a:spcBef>
              </a:pPr>
              <a:t>17</a:t>
            </a:fld>
            <a:endParaRPr lang="en-US" altLang="es-AR" smtClean="0">
              <a:solidFill>
                <a:srgbClr val="000000"/>
              </a:solidFill>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ECBA2C50-FEEF-469A-9DA5-EA7D32705508}" type="datetime1">
              <a:rPr lang="es-AR" smtClean="0"/>
              <a:pPr/>
              <a:t>18/10/2019</a:t>
            </a:fld>
            <a:endParaRPr lang="es-AR"/>
          </a:p>
        </p:txBody>
      </p:sp>
      <p:sp>
        <p:nvSpPr>
          <p:cNvPr id="5" name="Footer Placeholder 4"/>
          <p:cNvSpPr>
            <a:spLocks noGrp="1"/>
          </p:cNvSpPr>
          <p:nvPr>
            <p:ph type="ftr" sz="quarter" idx="11"/>
          </p:nvPr>
        </p:nvSpPr>
        <p:spPr/>
        <p:txBody>
          <a:bodyPr/>
          <a:lstStyle/>
          <a:p>
            <a:r>
              <a:rPr lang="es-AR" dirty="0" smtClean="0"/>
              <a:t>IPOO 2 cuatrimestre 2019</a:t>
            </a:r>
            <a:endParaRPr lang="es-AR" dirty="0"/>
          </a:p>
        </p:txBody>
      </p:sp>
      <p:sp>
        <p:nvSpPr>
          <p:cNvPr id="6" name="Slide Number Placeholder 5"/>
          <p:cNvSpPr>
            <a:spLocks noGrp="1"/>
          </p:cNvSpPr>
          <p:nvPr>
            <p:ph type="sldNum" sz="quarter" idx="12"/>
          </p:nvPr>
        </p:nvSpPr>
        <p:spPr/>
        <p:txBody>
          <a:bodyPr/>
          <a:lstStyle/>
          <a:p>
            <a:fld id="{CB877845-1D9F-4E26-88F2-4CB53BAED25F}" type="slidenum">
              <a:rPr lang="es-AR" smtClean="0"/>
              <a:pPr/>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B1727AA-88A2-437B-8FE8-1D4D81CE8675}" type="datetime1">
              <a:rPr lang="es-AR" smtClean="0"/>
              <a:pPr/>
              <a:t>18/10/2019</a:t>
            </a:fld>
            <a:endParaRPr lang="es-AR"/>
          </a:p>
        </p:txBody>
      </p:sp>
      <p:sp>
        <p:nvSpPr>
          <p:cNvPr id="5" name="Footer Placeholder 4"/>
          <p:cNvSpPr>
            <a:spLocks noGrp="1"/>
          </p:cNvSpPr>
          <p:nvPr>
            <p:ph type="ftr" sz="quarter" idx="11"/>
          </p:nvPr>
        </p:nvSpPr>
        <p:spPr/>
        <p:txBody>
          <a:bodyPr/>
          <a:lstStyle/>
          <a:p>
            <a:r>
              <a:rPr lang="es-AR" dirty="0" smtClean="0"/>
              <a:t>IPOO 2 cuatrimestre 2019</a:t>
            </a:r>
            <a:endParaRPr lang="es-AR" dirty="0"/>
          </a:p>
        </p:txBody>
      </p:sp>
      <p:sp>
        <p:nvSpPr>
          <p:cNvPr id="6" name="Slide Number Placeholder 5"/>
          <p:cNvSpPr>
            <a:spLocks noGrp="1"/>
          </p:cNvSpPr>
          <p:nvPr>
            <p:ph type="sldNum" sz="quarter" idx="12"/>
          </p:nvPr>
        </p:nvSpPr>
        <p:spPr/>
        <p:txBody>
          <a:bodyPr/>
          <a:lstStyle/>
          <a:p>
            <a:fld id="{CB877845-1D9F-4E26-88F2-4CB53BAED25F}"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B9E573B6-4D81-41E3-91A7-7896F5ACD748}" type="datetime1">
              <a:rPr lang="es-AR" smtClean="0"/>
              <a:pPr/>
              <a:t>18/10/2019</a:t>
            </a:fld>
            <a:endParaRPr lang="es-AR"/>
          </a:p>
        </p:txBody>
      </p:sp>
      <p:sp>
        <p:nvSpPr>
          <p:cNvPr id="5" name="Footer Placeholder 4"/>
          <p:cNvSpPr>
            <a:spLocks noGrp="1"/>
          </p:cNvSpPr>
          <p:nvPr>
            <p:ph type="ftr" sz="quarter" idx="11"/>
          </p:nvPr>
        </p:nvSpPr>
        <p:spPr/>
        <p:txBody>
          <a:bodyPr/>
          <a:lstStyle/>
          <a:p>
            <a:r>
              <a:rPr lang="es-AR" dirty="0" smtClean="0"/>
              <a:t>IPOO 2 cuatrimestre 2019</a:t>
            </a:r>
            <a:endParaRPr lang="es-AR" dirty="0"/>
          </a:p>
        </p:txBody>
      </p:sp>
      <p:sp>
        <p:nvSpPr>
          <p:cNvPr id="6" name="Slide Number Placeholder 5"/>
          <p:cNvSpPr>
            <a:spLocks noGrp="1"/>
          </p:cNvSpPr>
          <p:nvPr>
            <p:ph type="sldNum" sz="quarter" idx="12"/>
          </p:nvPr>
        </p:nvSpPr>
        <p:spPr/>
        <p:txBody>
          <a:bodyPr/>
          <a:lstStyle/>
          <a:p>
            <a:fld id="{CB877845-1D9F-4E26-88F2-4CB53BAED25F}"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E487F34-E5A9-416A-97E2-4CB4269CB413}" type="datetime1">
              <a:rPr lang="es-AR" smtClean="0"/>
              <a:pPr/>
              <a:t>18/10/2019</a:t>
            </a:fld>
            <a:endParaRPr lang="es-AR"/>
          </a:p>
        </p:txBody>
      </p:sp>
      <p:sp>
        <p:nvSpPr>
          <p:cNvPr id="5" name="Footer Placeholder 4"/>
          <p:cNvSpPr>
            <a:spLocks noGrp="1"/>
          </p:cNvSpPr>
          <p:nvPr>
            <p:ph type="ftr" sz="quarter" idx="11"/>
          </p:nvPr>
        </p:nvSpPr>
        <p:spPr/>
        <p:txBody>
          <a:bodyPr/>
          <a:lstStyle/>
          <a:p>
            <a:r>
              <a:rPr lang="es-AR" dirty="0" smtClean="0"/>
              <a:t>IPOO 2 cuatrimestre 2019</a:t>
            </a:r>
            <a:endParaRPr lang="es-AR" dirty="0"/>
          </a:p>
        </p:txBody>
      </p:sp>
      <p:sp>
        <p:nvSpPr>
          <p:cNvPr id="6" name="Slide Number Placeholder 5"/>
          <p:cNvSpPr>
            <a:spLocks noGrp="1"/>
          </p:cNvSpPr>
          <p:nvPr>
            <p:ph type="sldNum" sz="quarter" idx="12"/>
          </p:nvPr>
        </p:nvSpPr>
        <p:spPr/>
        <p:txBody>
          <a:bodyPr/>
          <a:lstStyle/>
          <a:p>
            <a:fld id="{CB877845-1D9F-4E26-88F2-4CB53BAED25F}" type="slidenum">
              <a:rPr lang="es-AR" smtClean="0"/>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82B6A-BC7D-4903-A8B7-17018B70C250}" type="datetime1">
              <a:rPr lang="es-AR" smtClean="0"/>
              <a:pPr/>
              <a:t>18/10/2019</a:t>
            </a:fld>
            <a:endParaRPr lang="es-AR"/>
          </a:p>
        </p:txBody>
      </p:sp>
      <p:sp>
        <p:nvSpPr>
          <p:cNvPr id="5" name="Footer Placeholder 4"/>
          <p:cNvSpPr>
            <a:spLocks noGrp="1"/>
          </p:cNvSpPr>
          <p:nvPr>
            <p:ph type="ftr" sz="quarter" idx="11"/>
          </p:nvPr>
        </p:nvSpPr>
        <p:spPr/>
        <p:txBody>
          <a:bodyPr/>
          <a:lstStyle/>
          <a:p>
            <a:r>
              <a:rPr lang="es-AR" dirty="0" smtClean="0"/>
              <a:t>IPOO 2 cuatrimestre 2019</a:t>
            </a:r>
            <a:endParaRPr lang="es-AR" dirty="0"/>
          </a:p>
        </p:txBody>
      </p:sp>
      <p:sp>
        <p:nvSpPr>
          <p:cNvPr id="6" name="Slide Number Placeholder 5"/>
          <p:cNvSpPr>
            <a:spLocks noGrp="1"/>
          </p:cNvSpPr>
          <p:nvPr>
            <p:ph type="sldNum" sz="quarter" idx="12"/>
          </p:nvPr>
        </p:nvSpPr>
        <p:spPr/>
        <p:txBody>
          <a:bodyPr/>
          <a:lstStyle/>
          <a:p>
            <a:fld id="{CB877845-1D9F-4E26-88F2-4CB53BAED25F}" type="slidenum">
              <a:rPr lang="es-AR" smtClean="0"/>
              <a:pPr/>
              <a:t>‹Nº›</a:t>
            </a:fld>
            <a:endParaRPr lang="es-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18A581D-F803-4056-985D-4F9CCF8C47AF}" type="datetime1">
              <a:rPr lang="es-AR" smtClean="0"/>
              <a:pPr/>
              <a:t>18/10/2019</a:t>
            </a:fld>
            <a:endParaRPr lang="es-AR"/>
          </a:p>
        </p:txBody>
      </p:sp>
      <p:sp>
        <p:nvSpPr>
          <p:cNvPr id="6" name="Footer Placeholder 5"/>
          <p:cNvSpPr>
            <a:spLocks noGrp="1"/>
          </p:cNvSpPr>
          <p:nvPr>
            <p:ph type="ftr" sz="quarter" idx="11"/>
          </p:nvPr>
        </p:nvSpPr>
        <p:spPr/>
        <p:txBody>
          <a:bodyPr/>
          <a:lstStyle/>
          <a:p>
            <a:r>
              <a:rPr lang="es-AR" dirty="0" smtClean="0"/>
              <a:t>IPOO 2 cuatrimestre 2019</a:t>
            </a:r>
            <a:endParaRPr lang="es-AR" dirty="0"/>
          </a:p>
        </p:txBody>
      </p:sp>
      <p:sp>
        <p:nvSpPr>
          <p:cNvPr id="7" name="Slide Number Placeholder 6"/>
          <p:cNvSpPr>
            <a:spLocks noGrp="1"/>
          </p:cNvSpPr>
          <p:nvPr>
            <p:ph type="sldNum" sz="quarter" idx="12"/>
          </p:nvPr>
        </p:nvSpPr>
        <p:spPr/>
        <p:txBody>
          <a:bodyPr/>
          <a:lstStyle/>
          <a:p>
            <a:fld id="{CB877845-1D9F-4E26-88F2-4CB53BAED25F}" type="slidenum">
              <a:rPr lang="es-AR" smtClean="0"/>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CAFDBB73-BEF7-4D9B-8DB3-3DD893C02EC9}" type="datetime1">
              <a:rPr lang="es-AR" smtClean="0"/>
              <a:pPr/>
              <a:t>18/10/2019</a:t>
            </a:fld>
            <a:endParaRPr lang="es-AR"/>
          </a:p>
        </p:txBody>
      </p:sp>
      <p:sp>
        <p:nvSpPr>
          <p:cNvPr id="8" name="Footer Placeholder 7"/>
          <p:cNvSpPr>
            <a:spLocks noGrp="1"/>
          </p:cNvSpPr>
          <p:nvPr>
            <p:ph type="ftr" sz="quarter" idx="11"/>
          </p:nvPr>
        </p:nvSpPr>
        <p:spPr/>
        <p:txBody>
          <a:bodyPr/>
          <a:lstStyle/>
          <a:p>
            <a:r>
              <a:rPr lang="es-AR" dirty="0" smtClean="0"/>
              <a:t>IPOO 2 cuatrimestre 2019</a:t>
            </a:r>
            <a:endParaRPr lang="es-AR" dirty="0"/>
          </a:p>
        </p:txBody>
      </p:sp>
      <p:sp>
        <p:nvSpPr>
          <p:cNvPr id="9" name="Slide Number Placeholder 8"/>
          <p:cNvSpPr>
            <a:spLocks noGrp="1"/>
          </p:cNvSpPr>
          <p:nvPr>
            <p:ph type="sldNum" sz="quarter" idx="12"/>
          </p:nvPr>
        </p:nvSpPr>
        <p:spPr/>
        <p:txBody>
          <a:bodyPr/>
          <a:lstStyle/>
          <a:p>
            <a:fld id="{CB877845-1D9F-4E26-88F2-4CB53BAED25F}" type="slidenum">
              <a:rPr lang="es-AR" smtClean="0"/>
              <a:pPr/>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A6F2E925-E9FF-4AA2-9F54-C2EBB8D74666}" type="datetime1">
              <a:rPr lang="es-AR" smtClean="0"/>
              <a:pPr/>
              <a:t>18/10/2019</a:t>
            </a:fld>
            <a:endParaRPr lang="es-AR"/>
          </a:p>
        </p:txBody>
      </p:sp>
      <p:sp>
        <p:nvSpPr>
          <p:cNvPr id="4" name="Footer Placeholder 3"/>
          <p:cNvSpPr>
            <a:spLocks noGrp="1"/>
          </p:cNvSpPr>
          <p:nvPr>
            <p:ph type="ftr" sz="quarter" idx="11"/>
          </p:nvPr>
        </p:nvSpPr>
        <p:spPr/>
        <p:txBody>
          <a:bodyPr/>
          <a:lstStyle/>
          <a:p>
            <a:r>
              <a:rPr lang="es-AR" dirty="0" smtClean="0"/>
              <a:t>IPOO 2 cuatrimestre 2019</a:t>
            </a:r>
            <a:endParaRPr lang="es-AR" dirty="0"/>
          </a:p>
        </p:txBody>
      </p:sp>
      <p:sp>
        <p:nvSpPr>
          <p:cNvPr id="5" name="Slide Number Placeholder 4"/>
          <p:cNvSpPr>
            <a:spLocks noGrp="1"/>
          </p:cNvSpPr>
          <p:nvPr>
            <p:ph type="sldNum" sz="quarter" idx="12"/>
          </p:nvPr>
        </p:nvSpPr>
        <p:spPr/>
        <p:txBody>
          <a:bodyPr/>
          <a:lstStyle/>
          <a:p>
            <a:fld id="{CB877845-1D9F-4E26-88F2-4CB53BAED25F}" type="slidenum">
              <a:rPr lang="es-AR" smtClean="0"/>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D19D31-C5DA-42EE-B370-19BD69A84659}" type="datetime1">
              <a:rPr lang="es-AR" smtClean="0"/>
              <a:pPr/>
              <a:t>18/10/2019</a:t>
            </a:fld>
            <a:endParaRPr lang="es-AR"/>
          </a:p>
        </p:txBody>
      </p:sp>
      <p:sp>
        <p:nvSpPr>
          <p:cNvPr id="3" name="Footer Placeholder 2"/>
          <p:cNvSpPr>
            <a:spLocks noGrp="1"/>
          </p:cNvSpPr>
          <p:nvPr>
            <p:ph type="ftr" sz="quarter" idx="11"/>
          </p:nvPr>
        </p:nvSpPr>
        <p:spPr/>
        <p:txBody>
          <a:bodyPr/>
          <a:lstStyle/>
          <a:p>
            <a:r>
              <a:rPr lang="es-AR" dirty="0" smtClean="0"/>
              <a:t>IPOO 2 cuatrimestre 2019</a:t>
            </a:r>
            <a:endParaRPr lang="es-AR" dirty="0"/>
          </a:p>
        </p:txBody>
      </p:sp>
      <p:sp>
        <p:nvSpPr>
          <p:cNvPr id="4" name="Slide Number Placeholder 3"/>
          <p:cNvSpPr>
            <a:spLocks noGrp="1"/>
          </p:cNvSpPr>
          <p:nvPr>
            <p:ph type="sldNum" sz="quarter" idx="12"/>
          </p:nvPr>
        </p:nvSpPr>
        <p:spPr/>
        <p:txBody>
          <a:bodyPr/>
          <a:lstStyle/>
          <a:p>
            <a:fld id="{CB877845-1D9F-4E26-88F2-4CB53BAED25F}"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33F7644-4D5A-4347-909A-C62BA132CD2F}" type="datetime1">
              <a:rPr lang="es-AR" smtClean="0"/>
              <a:pPr/>
              <a:t>18/10/2019</a:t>
            </a:fld>
            <a:endParaRPr lang="es-AR"/>
          </a:p>
        </p:txBody>
      </p:sp>
      <p:sp>
        <p:nvSpPr>
          <p:cNvPr id="6" name="Footer Placeholder 5"/>
          <p:cNvSpPr>
            <a:spLocks noGrp="1"/>
          </p:cNvSpPr>
          <p:nvPr>
            <p:ph type="ftr" sz="quarter" idx="11"/>
          </p:nvPr>
        </p:nvSpPr>
        <p:spPr/>
        <p:txBody>
          <a:bodyPr/>
          <a:lstStyle/>
          <a:p>
            <a:r>
              <a:rPr lang="es-AR" dirty="0" smtClean="0"/>
              <a:t>IPOO 2 cuatrimestre 2019</a:t>
            </a:r>
            <a:endParaRPr lang="es-AR" dirty="0"/>
          </a:p>
        </p:txBody>
      </p:sp>
      <p:sp>
        <p:nvSpPr>
          <p:cNvPr id="7" name="Slide Number Placeholder 6"/>
          <p:cNvSpPr>
            <a:spLocks noGrp="1"/>
          </p:cNvSpPr>
          <p:nvPr>
            <p:ph type="sldNum" sz="quarter" idx="12"/>
          </p:nvPr>
        </p:nvSpPr>
        <p:spPr/>
        <p:txBody>
          <a:bodyPr/>
          <a:lstStyle/>
          <a:p>
            <a:fld id="{CB877845-1D9F-4E26-88F2-4CB53BAED25F}" type="slidenum">
              <a:rPr lang="es-AR" smtClean="0"/>
              <a:pPr/>
              <a:t>‹Nº›</a:t>
            </a:fld>
            <a:endParaRPr lang="es-AR"/>
          </a:p>
        </p:txBody>
      </p:sp>
      <p:sp>
        <p:nvSpPr>
          <p:cNvPr id="9" name="Content Placeholder 8"/>
          <p:cNvSpPr>
            <a:spLocks noGrp="1"/>
          </p:cNvSpPr>
          <p:nvPr>
            <p:ph sz="quarter" idx="13"/>
          </p:nvPr>
        </p:nvSpPr>
        <p:spPr>
          <a:xfrm>
            <a:off x="304800" y="381000"/>
            <a:ext cx="77724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842B4935-819B-4B78-B03A-9FB5442EBD33}" type="datetime1">
              <a:rPr lang="es-AR" smtClean="0"/>
              <a:pPr/>
              <a:t>18/10/2019</a:t>
            </a:fld>
            <a:endParaRPr lang="es-AR"/>
          </a:p>
        </p:txBody>
      </p:sp>
      <p:sp>
        <p:nvSpPr>
          <p:cNvPr id="9" name="Slide Number Placeholder 8"/>
          <p:cNvSpPr>
            <a:spLocks noGrp="1"/>
          </p:cNvSpPr>
          <p:nvPr>
            <p:ph type="sldNum" sz="quarter" idx="11"/>
          </p:nvPr>
        </p:nvSpPr>
        <p:spPr/>
        <p:txBody>
          <a:bodyPr/>
          <a:lstStyle/>
          <a:p>
            <a:fld id="{CB877845-1D9F-4E26-88F2-4CB53BAED25F}" type="slidenum">
              <a:rPr lang="es-AR" smtClean="0"/>
              <a:pPr/>
              <a:t>‹Nº›</a:t>
            </a:fld>
            <a:endParaRPr lang="es-AR"/>
          </a:p>
        </p:txBody>
      </p:sp>
      <p:sp>
        <p:nvSpPr>
          <p:cNvPr id="10" name="Footer Placeholder 9"/>
          <p:cNvSpPr>
            <a:spLocks noGrp="1"/>
          </p:cNvSpPr>
          <p:nvPr>
            <p:ph type="ftr" sz="quarter" idx="12"/>
          </p:nvPr>
        </p:nvSpPr>
        <p:spPr/>
        <p:txBody>
          <a:bodyPr/>
          <a:lstStyle/>
          <a:p>
            <a:r>
              <a:rPr lang="es-AR" dirty="0" smtClean="0"/>
              <a:t>IPOO 2 cuatrimestre 2019</a:t>
            </a:r>
            <a:endParaRPr lang="es-A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B877845-1D9F-4E26-88F2-4CB53BAED25F}" type="slidenum">
              <a:rPr lang="es-AR" smtClean="0"/>
              <a:pPr/>
              <a:t>‹Nº›</a:t>
            </a:fld>
            <a:endParaRPr lang="es-A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s-AR" dirty="0" smtClean="0"/>
              <a:t>IPOO 2 cuatrimestre 2019</a:t>
            </a:r>
            <a:endParaRPr lang="es-AR"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447CA69-5868-440C-B02A-50481068E65D}" type="datetime1">
              <a:rPr lang="es-AR" smtClean="0"/>
              <a:pPr/>
              <a:t>18/10/2019</a:t>
            </a:fld>
            <a:endParaRPr lang="es-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2492896"/>
            <a:ext cx="7488832" cy="2593975"/>
          </a:xfrm>
        </p:spPr>
        <p:txBody>
          <a:bodyPr/>
          <a:lstStyle/>
          <a:p>
            <a:r>
              <a:rPr lang="en-US" sz="4400" b="1" dirty="0" err="1">
                <a:solidFill>
                  <a:srgbClr val="002060"/>
                </a:solidFill>
                <a:latin typeface="Bookman Old Style" pitchFamily="18" charset="0"/>
              </a:rPr>
              <a:t>Introducción</a:t>
            </a:r>
            <a:r>
              <a:rPr lang="en-US" sz="4400" b="1" dirty="0">
                <a:solidFill>
                  <a:srgbClr val="002060"/>
                </a:solidFill>
                <a:latin typeface="Bookman Old Style" pitchFamily="18" charset="0"/>
              </a:rPr>
              <a:t> a la </a:t>
            </a:r>
            <a:r>
              <a:rPr lang="en-US" sz="4400" b="1" dirty="0" err="1">
                <a:solidFill>
                  <a:srgbClr val="002060"/>
                </a:solidFill>
                <a:latin typeface="Bookman Old Style" pitchFamily="18" charset="0"/>
              </a:rPr>
              <a:t>Programación</a:t>
            </a:r>
            <a:r>
              <a:rPr lang="en-US" sz="4400" b="1" dirty="0">
                <a:solidFill>
                  <a:srgbClr val="002060"/>
                </a:solidFill>
                <a:latin typeface="Bookman Old Style" pitchFamily="18" charset="0"/>
              </a:rPr>
              <a:t> </a:t>
            </a:r>
            <a:r>
              <a:rPr lang="en-US" sz="4400" b="1" dirty="0" err="1">
                <a:solidFill>
                  <a:srgbClr val="002060"/>
                </a:solidFill>
                <a:latin typeface="Bookman Old Style" pitchFamily="18" charset="0"/>
              </a:rPr>
              <a:t>Orientada</a:t>
            </a:r>
            <a:r>
              <a:rPr lang="en-US" sz="4400" b="1" dirty="0">
                <a:solidFill>
                  <a:srgbClr val="002060"/>
                </a:solidFill>
                <a:latin typeface="Bookman Old Style" pitchFamily="18" charset="0"/>
              </a:rPr>
              <a:t> a </a:t>
            </a:r>
            <a:r>
              <a:rPr lang="en-US" sz="4400" b="1" dirty="0" err="1" smtClean="0">
                <a:solidFill>
                  <a:srgbClr val="002060"/>
                </a:solidFill>
                <a:latin typeface="Bookman Old Style" pitchFamily="18" charset="0"/>
              </a:rPr>
              <a:t>Objetos</a:t>
            </a:r>
            <a:r>
              <a:rPr lang="en-US" sz="4400" b="1" dirty="0" smtClean="0">
                <a:solidFill>
                  <a:srgbClr val="002060"/>
                </a:solidFill>
                <a:latin typeface="Bookman Old Style" pitchFamily="18" charset="0"/>
              </a:rPr>
              <a:t/>
            </a:r>
            <a:br>
              <a:rPr lang="en-US" sz="4400" b="1" dirty="0" smtClean="0">
                <a:solidFill>
                  <a:srgbClr val="002060"/>
                </a:solidFill>
                <a:latin typeface="Bookman Old Style" pitchFamily="18" charset="0"/>
              </a:rPr>
            </a:br>
            <a:r>
              <a:rPr lang="en-US" sz="3600" b="1" dirty="0" smtClean="0">
                <a:solidFill>
                  <a:srgbClr val="002060"/>
                </a:solidFill>
                <a:latin typeface="Bookman Old Style" pitchFamily="18" charset="0"/>
              </a:rPr>
              <a:t/>
            </a:r>
            <a:br>
              <a:rPr lang="en-US" sz="3600" b="1" dirty="0" smtClean="0">
                <a:solidFill>
                  <a:srgbClr val="002060"/>
                </a:solidFill>
                <a:latin typeface="Bookman Old Style" pitchFamily="18" charset="0"/>
              </a:rPr>
            </a:br>
            <a:r>
              <a:rPr lang="en-US" sz="3600" dirty="0" smtClean="0">
                <a:solidFill>
                  <a:srgbClr val="002060"/>
                </a:solidFill>
                <a:latin typeface="Bookman Old Style" pitchFamily="18" charset="0"/>
              </a:rPr>
              <a:t>Sonia Rueda </a:t>
            </a:r>
            <a:r>
              <a:rPr lang="en-US" sz="3600" b="1" dirty="0">
                <a:solidFill>
                  <a:srgbClr val="002060"/>
                </a:solidFill>
                <a:latin typeface="Bookman Old Style" pitchFamily="18" charset="0"/>
              </a:rPr>
              <a:t/>
            </a:r>
            <a:br>
              <a:rPr lang="en-US" sz="3600" b="1" dirty="0">
                <a:solidFill>
                  <a:srgbClr val="002060"/>
                </a:solidFill>
                <a:latin typeface="Bookman Old Style" pitchFamily="18" charset="0"/>
              </a:rPr>
            </a:br>
            <a:r>
              <a:rPr lang="en-US" sz="4400" b="1" dirty="0">
                <a:solidFill>
                  <a:srgbClr val="002060"/>
                </a:solidFill>
                <a:latin typeface="Bookman Old Style" pitchFamily="18" charset="0"/>
              </a:rPr>
              <a:t/>
            </a:r>
            <a:br>
              <a:rPr lang="en-US" sz="4400" b="1" dirty="0">
                <a:solidFill>
                  <a:srgbClr val="002060"/>
                </a:solidFill>
                <a:latin typeface="Bookman Old Style" pitchFamily="18" charset="0"/>
              </a:rPr>
            </a:br>
            <a:r>
              <a:rPr lang="en-US" sz="3600" b="1" dirty="0" err="1" smtClean="0">
                <a:solidFill>
                  <a:schemeClr val="accent2">
                    <a:lumMod val="75000"/>
                  </a:schemeClr>
                </a:solidFill>
                <a:latin typeface="Bookman Old Style" pitchFamily="18" charset="0"/>
              </a:rPr>
              <a:t>Herencia</a:t>
            </a:r>
            <a:r>
              <a:rPr lang="en-US" sz="3600" b="1" dirty="0" smtClean="0">
                <a:solidFill>
                  <a:schemeClr val="accent2">
                    <a:lumMod val="75000"/>
                  </a:schemeClr>
                </a:solidFill>
                <a:latin typeface="Bookman Old Style" pitchFamily="18" charset="0"/>
              </a:rPr>
              <a:t> y </a:t>
            </a:r>
            <a:r>
              <a:rPr lang="en-US" sz="3600" b="1" dirty="0" err="1" smtClean="0">
                <a:solidFill>
                  <a:schemeClr val="accent2">
                    <a:lumMod val="75000"/>
                  </a:schemeClr>
                </a:solidFill>
                <a:latin typeface="Bookman Old Style" pitchFamily="18" charset="0"/>
              </a:rPr>
              <a:t>Polimorfismo</a:t>
            </a:r>
            <a:r>
              <a:rPr lang="en-US" sz="3600" b="1" dirty="0" smtClean="0">
                <a:solidFill>
                  <a:schemeClr val="accent2">
                    <a:lumMod val="75000"/>
                  </a:schemeClr>
                </a:solidFill>
                <a:latin typeface="Bookman Old Style" pitchFamily="18" charset="0"/>
              </a:rPr>
              <a:t/>
            </a:r>
            <a:br>
              <a:rPr lang="en-US" sz="3600" b="1" dirty="0" smtClean="0">
                <a:solidFill>
                  <a:schemeClr val="accent2">
                    <a:lumMod val="75000"/>
                  </a:schemeClr>
                </a:solidFill>
                <a:latin typeface="Bookman Old Style" pitchFamily="18" charset="0"/>
              </a:rPr>
            </a:br>
            <a:endParaRPr lang="es-AR" sz="4400" dirty="0">
              <a:solidFill>
                <a:srgbClr val="002060"/>
              </a:solidFill>
            </a:endParaRPr>
          </a:p>
        </p:txBody>
      </p:sp>
      <p:sp>
        <p:nvSpPr>
          <p:cNvPr id="3" name="2 Subtítulo"/>
          <p:cNvSpPr>
            <a:spLocks noGrp="1"/>
          </p:cNvSpPr>
          <p:nvPr>
            <p:ph type="subTitle" idx="1"/>
          </p:nvPr>
        </p:nvSpPr>
        <p:spPr>
          <a:xfrm>
            <a:off x="683568" y="5085184"/>
            <a:ext cx="6461760" cy="1066800"/>
          </a:xfrm>
        </p:spPr>
        <p:txBody>
          <a:bodyPr>
            <a:noAutofit/>
          </a:bodyPr>
          <a:lstStyle/>
          <a:p>
            <a:pPr algn="ctr">
              <a:lnSpc>
                <a:spcPct val="70000"/>
              </a:lnSpc>
              <a:buClrTx/>
            </a:pPr>
            <a:r>
              <a:rPr lang="en-US" altLang="es-AR" sz="2400" dirty="0" err="1">
                <a:solidFill>
                  <a:srgbClr val="002060"/>
                </a:solidFill>
                <a:latin typeface="Lucida Sans Unicode" pitchFamily="34" charset="0"/>
              </a:rPr>
              <a:t>Departamento</a:t>
            </a:r>
            <a:r>
              <a:rPr lang="en-US" altLang="es-AR" sz="2400" dirty="0">
                <a:solidFill>
                  <a:srgbClr val="002060"/>
                </a:solidFill>
                <a:latin typeface="Lucida Sans Unicode" pitchFamily="34" charset="0"/>
              </a:rPr>
              <a:t> de </a:t>
            </a:r>
            <a:r>
              <a:rPr lang="en-US" altLang="es-AR" sz="2400" dirty="0" err="1">
                <a:solidFill>
                  <a:srgbClr val="002060"/>
                </a:solidFill>
                <a:latin typeface="Lucida Sans Unicode" pitchFamily="34" charset="0"/>
              </a:rPr>
              <a:t>Ciencias</a:t>
            </a:r>
            <a:r>
              <a:rPr lang="en-US" altLang="es-AR" sz="2400" dirty="0">
                <a:solidFill>
                  <a:srgbClr val="002060"/>
                </a:solidFill>
                <a:latin typeface="Lucida Sans Unicode" pitchFamily="34" charset="0"/>
              </a:rPr>
              <a:t> e </a:t>
            </a:r>
            <a:r>
              <a:rPr lang="en-US" altLang="es-AR" sz="2400" dirty="0" err="1">
                <a:solidFill>
                  <a:srgbClr val="002060"/>
                </a:solidFill>
                <a:latin typeface="Lucida Sans Unicode" pitchFamily="34" charset="0"/>
              </a:rPr>
              <a:t>Ingeniería</a:t>
            </a:r>
            <a:r>
              <a:rPr lang="en-US" altLang="es-AR" sz="2400" dirty="0">
                <a:solidFill>
                  <a:srgbClr val="002060"/>
                </a:solidFill>
                <a:latin typeface="Lucida Sans Unicode" pitchFamily="34" charset="0"/>
              </a:rPr>
              <a:t> </a:t>
            </a:r>
          </a:p>
          <a:p>
            <a:pPr algn="ctr">
              <a:lnSpc>
                <a:spcPct val="70000"/>
              </a:lnSpc>
              <a:buClrTx/>
            </a:pPr>
            <a:r>
              <a:rPr lang="en-US" altLang="es-AR" sz="2400" dirty="0">
                <a:solidFill>
                  <a:srgbClr val="002060"/>
                </a:solidFill>
                <a:latin typeface="Lucida Sans Unicode" pitchFamily="34" charset="0"/>
              </a:rPr>
              <a:t>de la </a:t>
            </a:r>
            <a:r>
              <a:rPr lang="en-US" altLang="es-AR" sz="2400" dirty="0" err="1">
                <a:solidFill>
                  <a:srgbClr val="002060"/>
                </a:solidFill>
                <a:latin typeface="Lucida Sans Unicode" pitchFamily="34" charset="0"/>
              </a:rPr>
              <a:t>Computación</a:t>
            </a:r>
            <a:endParaRPr lang="en-US" altLang="es-AR" sz="2400" dirty="0">
              <a:solidFill>
                <a:srgbClr val="002060"/>
              </a:solidFill>
              <a:latin typeface="Lucida Sans Unicode" pitchFamily="34" charset="0"/>
            </a:endParaRPr>
          </a:p>
          <a:p>
            <a:pPr algn="ctr">
              <a:lnSpc>
                <a:spcPct val="70000"/>
              </a:lnSpc>
              <a:buClrTx/>
            </a:pPr>
            <a:endParaRPr lang="en-US" altLang="es-AR" sz="2400" dirty="0">
              <a:solidFill>
                <a:srgbClr val="002060"/>
              </a:solidFill>
              <a:latin typeface="Lucida Sans Unicode" pitchFamily="34" charset="0"/>
            </a:endParaRPr>
          </a:p>
          <a:p>
            <a:pPr algn="ctr">
              <a:lnSpc>
                <a:spcPct val="30000"/>
              </a:lnSpc>
              <a:spcBef>
                <a:spcPct val="50000"/>
              </a:spcBef>
              <a:buClrTx/>
            </a:pPr>
            <a:r>
              <a:rPr lang="en-US" altLang="es-AR" sz="2400" b="1" dirty="0">
                <a:solidFill>
                  <a:srgbClr val="002060"/>
                </a:solidFill>
                <a:latin typeface="Lucida Sans Unicode" pitchFamily="34" charset="0"/>
              </a:rPr>
              <a:t>U</a:t>
            </a:r>
            <a:r>
              <a:rPr lang="en-US" altLang="es-AR" sz="2400" dirty="0">
                <a:solidFill>
                  <a:srgbClr val="002060"/>
                </a:solidFill>
                <a:latin typeface="Lucida Sans Unicode" pitchFamily="34" charset="0"/>
              </a:rPr>
              <a:t>NIVERSIDAD </a:t>
            </a:r>
            <a:r>
              <a:rPr lang="en-US" altLang="es-AR" sz="2400" b="1" dirty="0">
                <a:solidFill>
                  <a:srgbClr val="002060"/>
                </a:solidFill>
                <a:latin typeface="Lucida Sans Unicode" pitchFamily="34" charset="0"/>
              </a:rPr>
              <a:t>N</a:t>
            </a:r>
            <a:r>
              <a:rPr lang="en-US" altLang="es-AR" sz="2400" dirty="0">
                <a:solidFill>
                  <a:srgbClr val="002060"/>
                </a:solidFill>
                <a:latin typeface="Lucida Sans Unicode" pitchFamily="34" charset="0"/>
              </a:rPr>
              <a:t>ACIONAL DEL </a:t>
            </a:r>
            <a:r>
              <a:rPr lang="en-US" altLang="es-AR" sz="2400" b="1" dirty="0">
                <a:solidFill>
                  <a:srgbClr val="002060"/>
                </a:solidFill>
                <a:latin typeface="Lucida Sans Unicode" pitchFamily="34" charset="0"/>
              </a:rPr>
              <a:t>S</a:t>
            </a:r>
            <a:r>
              <a:rPr lang="en-US" altLang="es-AR" sz="2400" dirty="0">
                <a:solidFill>
                  <a:srgbClr val="002060"/>
                </a:solidFill>
                <a:latin typeface="Lucida Sans Unicode" pitchFamily="34" charset="0"/>
              </a:rPr>
              <a:t>UR</a:t>
            </a:r>
          </a:p>
          <a:p>
            <a:pPr algn="ctr">
              <a:lnSpc>
                <a:spcPct val="30000"/>
              </a:lnSpc>
              <a:spcBef>
                <a:spcPct val="50000"/>
              </a:spcBef>
              <a:buClrTx/>
            </a:pPr>
            <a:r>
              <a:rPr lang="en-US" altLang="es-AR" sz="2400" b="1" dirty="0" smtClean="0">
                <a:solidFill>
                  <a:srgbClr val="002060"/>
                </a:solidFill>
                <a:latin typeface="Bookman Old Style" pitchFamily="18" charset="0"/>
              </a:rPr>
              <a:t>2019</a:t>
            </a:r>
            <a:endParaRPr lang="en-US" altLang="es-AR" sz="2400" b="1" dirty="0">
              <a:solidFill>
                <a:srgbClr val="002060"/>
              </a:solidFill>
              <a:latin typeface="Bookman Old Style" pitchFamily="18" charset="0"/>
            </a:endParaRPr>
          </a:p>
          <a:p>
            <a:endParaRPr lang="es-AR" sz="2400" dirty="0">
              <a:solidFill>
                <a:srgbClr val="002060"/>
              </a:solidFill>
            </a:endParaRPr>
          </a:p>
        </p:txBody>
      </p:sp>
      <p:sp>
        <p:nvSpPr>
          <p:cNvPr id="4" name="3 Marcador de pie de página"/>
          <p:cNvSpPr>
            <a:spLocks noGrp="1"/>
          </p:cNvSpPr>
          <p:nvPr>
            <p:ph type="ftr" sz="quarter" idx="11"/>
          </p:nvPr>
        </p:nvSpPr>
        <p:spPr/>
        <p:txBody>
          <a:bodyPr/>
          <a:lstStyle/>
          <a:p>
            <a:r>
              <a:rPr lang="es-AR" dirty="0" smtClean="0"/>
              <a:t>IPOO 2 cuatrimestre 2019</a:t>
            </a:r>
            <a:endParaRPr lang="es-AR" dirty="0"/>
          </a:p>
        </p:txBody>
      </p:sp>
    </p:spTree>
    <p:extLst>
      <p:ext uri="{BB962C8B-B14F-4D97-AF65-F5344CB8AC3E}">
        <p14:creationId xmlns:p14="http://schemas.microsoft.com/office/powerpoint/2010/main" val="12483148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pPr>
              <a:defRPr/>
            </a:pPr>
            <a:r>
              <a:rPr lang="en-US">
                <a:solidFill>
                  <a:srgbClr val="000000"/>
                </a:solidFill>
              </a:rPr>
              <a:t>Introducción a la Programación Orientada a Objetos</a:t>
            </a:r>
            <a:endParaRPr lang="es-ES">
              <a:solidFill>
                <a:srgbClr val="000000"/>
              </a:solidFill>
            </a:endParaRPr>
          </a:p>
        </p:txBody>
      </p:sp>
      <p:sp>
        <p:nvSpPr>
          <p:cNvPr id="46083" name="Rectangle 5"/>
          <p:cNvSpPr>
            <a:spLocks noChangeArrowheads="1"/>
          </p:cNvSpPr>
          <p:nvPr/>
        </p:nvSpPr>
        <p:spPr bwMode="auto">
          <a:xfrm>
            <a:off x="3154363" y="1189038"/>
            <a:ext cx="2514600" cy="776287"/>
          </a:xfrm>
          <a:prstGeom prst="rect">
            <a:avLst/>
          </a:prstGeom>
          <a:solidFill>
            <a:schemeClr val="accent1">
              <a:lumMod val="20000"/>
              <a:lumOff val="80000"/>
            </a:schemeClr>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n-US" altLang="es-AR">
                <a:solidFill>
                  <a:srgbClr val="000000"/>
                </a:solidFill>
              </a:rPr>
              <a:t>Persona</a:t>
            </a:r>
          </a:p>
        </p:txBody>
      </p:sp>
      <p:sp>
        <p:nvSpPr>
          <p:cNvPr id="9" name="Right Arrow 8"/>
          <p:cNvSpPr/>
          <p:nvPr/>
        </p:nvSpPr>
        <p:spPr>
          <a:xfrm rot="18592663">
            <a:off x="2802731" y="2401095"/>
            <a:ext cx="1463675" cy="512762"/>
          </a:xfrm>
          <a:prstGeom prst="rightArrow">
            <a:avLst>
              <a:gd name="adj1" fmla="val 0"/>
              <a:gd name="adj2" fmla="val 56679"/>
            </a:avLst>
          </a:prstGeom>
          <a:solidFill>
            <a:schemeClr val="accent1">
              <a:lumMod val="20000"/>
              <a:lumOff val="8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solidFill>
                <a:srgbClr val="000000"/>
              </a:solidFill>
            </a:endParaRPr>
          </a:p>
        </p:txBody>
      </p:sp>
      <p:sp>
        <p:nvSpPr>
          <p:cNvPr id="10" name="Right Arrow 9"/>
          <p:cNvSpPr/>
          <p:nvPr/>
        </p:nvSpPr>
        <p:spPr>
          <a:xfrm rot="13589835">
            <a:off x="4241006" y="2374107"/>
            <a:ext cx="1463675" cy="512762"/>
          </a:xfrm>
          <a:prstGeom prst="rightArrow">
            <a:avLst>
              <a:gd name="adj1" fmla="val 0"/>
              <a:gd name="adj2" fmla="val 56679"/>
            </a:avLst>
          </a:prstGeom>
          <a:solidFill>
            <a:schemeClr val="accent1">
              <a:lumMod val="20000"/>
              <a:lumOff val="8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solidFill>
                <a:srgbClr val="000000"/>
              </a:solidFill>
            </a:endParaRPr>
          </a:p>
        </p:txBody>
      </p:sp>
      <p:sp>
        <p:nvSpPr>
          <p:cNvPr id="46089" name="Rectangle 2"/>
          <p:cNvSpPr>
            <a:spLocks noGrp="1" noChangeArrowheads="1"/>
          </p:cNvSpPr>
          <p:nvPr>
            <p:ph type="subTitle" idx="1"/>
          </p:nvPr>
        </p:nvSpPr>
        <p:spPr>
          <a:xfrm>
            <a:off x="454025" y="4525963"/>
            <a:ext cx="7790383" cy="2143397"/>
          </a:xfrm>
        </p:spPr>
        <p:txBody>
          <a:bodyPr/>
          <a:lstStyle/>
          <a:p>
            <a:pPr algn="l" eaLnBrk="1" hangingPunct="1">
              <a:spcBef>
                <a:spcPct val="50000"/>
              </a:spcBef>
            </a:pPr>
            <a:r>
              <a:rPr lang="es-ES" altLang="es-AR" sz="2600" dirty="0" smtClean="0">
                <a:solidFill>
                  <a:schemeClr val="tx1"/>
                </a:solidFill>
              </a:rPr>
              <a:t>Un modelo más adecuado </a:t>
            </a:r>
            <a:r>
              <a:rPr lang="es-ES" altLang="es-AR" sz="2600" dirty="0" err="1" smtClean="0">
                <a:solidFill>
                  <a:schemeClr val="tx1"/>
                </a:solidFill>
              </a:rPr>
              <a:t>factoriza</a:t>
            </a:r>
            <a:r>
              <a:rPr lang="es-ES" altLang="es-AR" sz="2600" dirty="0" smtClean="0">
                <a:solidFill>
                  <a:schemeClr val="tx1"/>
                </a:solidFill>
              </a:rPr>
              <a:t> los atributos y comportamiento compartidos de Cliente y Empleado en una </a:t>
            </a:r>
            <a:r>
              <a:rPr lang="es-ES" altLang="es-AR" sz="2600" b="1" dirty="0" smtClean="0">
                <a:solidFill>
                  <a:schemeClr val="tx1"/>
                </a:solidFill>
              </a:rPr>
              <a:t>clase general </a:t>
            </a:r>
            <a:r>
              <a:rPr lang="es-ES" altLang="es-AR" sz="2600" dirty="0" smtClean="0">
                <a:solidFill>
                  <a:schemeClr val="tx1"/>
                </a:solidFill>
              </a:rPr>
              <a:t>y retiene los atributos y comportamientos específicos en </a:t>
            </a:r>
            <a:r>
              <a:rPr lang="es-ES" altLang="es-AR" sz="2600" b="1" dirty="0" smtClean="0">
                <a:solidFill>
                  <a:schemeClr val="tx1"/>
                </a:solidFill>
              </a:rPr>
              <a:t>clases especializadas</a:t>
            </a:r>
            <a:r>
              <a:rPr lang="es-ES" altLang="es-AR" sz="2600" dirty="0" smtClean="0">
                <a:solidFill>
                  <a:schemeClr val="tx1"/>
                </a:solidFill>
              </a:rPr>
              <a:t>. </a:t>
            </a:r>
          </a:p>
        </p:txBody>
      </p:sp>
      <p:sp>
        <p:nvSpPr>
          <p:cNvPr id="11" name="1 Título"/>
          <p:cNvSpPr txBox="1">
            <a:spLocks/>
          </p:cNvSpPr>
          <p:nvPr/>
        </p:nvSpPr>
        <p:spPr>
          <a:xfrm>
            <a:off x="457200" y="0"/>
            <a:ext cx="7931224" cy="1143000"/>
          </a:xfrm>
          <a:prstGeom prst="rect">
            <a:avLst/>
          </a:prstGeom>
        </p:spPr>
        <p:txBody>
          <a:bodyPr anchor="ctr"/>
          <a:lst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a:lstStyle>
          <a:p>
            <a:pPr fontAlgn="auto">
              <a:spcAft>
                <a:spcPts val="0"/>
              </a:spcAft>
              <a:defRPr/>
            </a:pPr>
            <a:r>
              <a:rPr lang="es-ES_tradnl" sz="3600" b="1" dirty="0" smtClean="0">
                <a:solidFill>
                  <a:schemeClr val="tx2">
                    <a:lumMod val="75000"/>
                  </a:schemeClr>
                </a:solidFill>
                <a:latin typeface="Cambria"/>
              </a:rPr>
              <a:t>Caso de Estudio: Clientes y Empleados</a:t>
            </a:r>
            <a:endParaRPr lang="es-AR" sz="3600" b="1" dirty="0">
              <a:solidFill>
                <a:schemeClr val="tx2">
                  <a:lumMod val="75000"/>
                </a:schemeClr>
              </a:solidFill>
              <a:latin typeface="Cambria"/>
            </a:endParaRPr>
          </a:p>
        </p:txBody>
      </p:sp>
      <p:sp>
        <p:nvSpPr>
          <p:cNvPr id="12" name="Rectangle 6"/>
          <p:cNvSpPr>
            <a:spLocks noChangeArrowheads="1"/>
          </p:cNvSpPr>
          <p:nvPr/>
        </p:nvSpPr>
        <p:spPr bwMode="auto">
          <a:xfrm>
            <a:off x="1646238" y="3200400"/>
            <a:ext cx="2514600" cy="776288"/>
          </a:xfrm>
          <a:prstGeom prst="rect">
            <a:avLst/>
          </a:prstGeom>
          <a:solidFill>
            <a:schemeClr val="accent1">
              <a:lumMod val="20000"/>
              <a:lumOff val="80000"/>
            </a:schemeClr>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n-US" altLang="es-AR">
                <a:solidFill>
                  <a:srgbClr val="000000"/>
                </a:solidFill>
              </a:rPr>
              <a:t>Cliente</a:t>
            </a:r>
          </a:p>
        </p:txBody>
      </p:sp>
      <p:sp>
        <p:nvSpPr>
          <p:cNvPr id="13" name="Rectangle 7"/>
          <p:cNvSpPr>
            <a:spLocks noChangeArrowheads="1"/>
          </p:cNvSpPr>
          <p:nvPr/>
        </p:nvSpPr>
        <p:spPr bwMode="auto">
          <a:xfrm>
            <a:off x="4525963" y="3152775"/>
            <a:ext cx="2514600" cy="776288"/>
          </a:xfrm>
          <a:prstGeom prst="rect">
            <a:avLst/>
          </a:prstGeom>
          <a:solidFill>
            <a:schemeClr val="accent1">
              <a:lumMod val="20000"/>
              <a:lumOff val="80000"/>
            </a:schemeClr>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n-US" altLang="es-AR">
                <a:solidFill>
                  <a:srgbClr val="000000"/>
                </a:solidFill>
              </a:rPr>
              <a:t>Empleado</a:t>
            </a:r>
          </a:p>
        </p:txBody>
      </p:sp>
    </p:spTree>
    <p:extLst>
      <p:ext uri="{BB962C8B-B14F-4D97-AF65-F5344CB8AC3E}">
        <p14:creationId xmlns:p14="http://schemas.microsoft.com/office/powerpoint/2010/main" val="18800213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Introducción a la Programación Orientada a Objetos</a:t>
            </a:r>
            <a:endParaRPr lang="es-ES"/>
          </a:p>
        </p:txBody>
      </p:sp>
      <p:sp>
        <p:nvSpPr>
          <p:cNvPr id="133122" name="Rectangle 2"/>
          <p:cNvSpPr>
            <a:spLocks noGrp="1" noChangeArrowheads="1"/>
          </p:cNvSpPr>
          <p:nvPr>
            <p:ph type="subTitle" idx="1"/>
          </p:nvPr>
        </p:nvSpPr>
        <p:spPr>
          <a:xfrm>
            <a:off x="457201" y="1096963"/>
            <a:ext cx="7715200" cy="4968875"/>
          </a:xfrm>
        </p:spPr>
        <p:txBody>
          <a:bodyPr>
            <a:noAutofit/>
          </a:bodyPr>
          <a:lstStyle/>
          <a:p>
            <a:pPr algn="l" eaLnBrk="1" hangingPunct="1">
              <a:spcBef>
                <a:spcPts val="600"/>
              </a:spcBef>
            </a:pPr>
            <a:r>
              <a:rPr lang="es-ES" altLang="es-AR" sz="2800" dirty="0" smtClean="0">
                <a:solidFill>
                  <a:schemeClr val="tx1"/>
                </a:solidFill>
              </a:rPr>
              <a:t>Las clases Cliente y Empleado se vinculan con la clase Persona a través de un relación de </a:t>
            </a:r>
            <a:r>
              <a:rPr lang="es-ES" altLang="es-AR" sz="2800" b="1" dirty="0" smtClean="0">
                <a:solidFill>
                  <a:schemeClr val="tx1"/>
                </a:solidFill>
              </a:rPr>
              <a:t>herencia</a:t>
            </a:r>
            <a:r>
              <a:rPr lang="es-ES" altLang="es-AR" sz="2800" dirty="0" smtClean="0">
                <a:solidFill>
                  <a:schemeClr val="tx1"/>
                </a:solidFill>
              </a:rPr>
              <a:t>.</a:t>
            </a:r>
          </a:p>
          <a:p>
            <a:pPr algn="l" eaLnBrk="1" hangingPunct="1">
              <a:spcBef>
                <a:spcPts val="600"/>
              </a:spcBef>
            </a:pPr>
            <a:r>
              <a:rPr lang="es-ES" altLang="es-AR" sz="2800" dirty="0" smtClean="0">
                <a:solidFill>
                  <a:schemeClr val="tx1"/>
                </a:solidFill>
              </a:rPr>
              <a:t>La organización es </a:t>
            </a:r>
            <a:r>
              <a:rPr lang="es-ES" altLang="es-AR" sz="2800" b="1" dirty="0" smtClean="0">
                <a:solidFill>
                  <a:schemeClr val="tx1"/>
                </a:solidFill>
              </a:rPr>
              <a:t>jerárquica</a:t>
            </a:r>
            <a:r>
              <a:rPr lang="es-ES" altLang="es-AR" sz="2800" dirty="0" smtClean="0">
                <a:solidFill>
                  <a:schemeClr val="tx1"/>
                </a:solidFill>
              </a:rPr>
              <a:t>, la clase Persona es más general y las clases Cliente y Empleado son más específicas.</a:t>
            </a:r>
          </a:p>
          <a:p>
            <a:pPr>
              <a:spcBef>
                <a:spcPts val="600"/>
              </a:spcBef>
            </a:pPr>
            <a:r>
              <a:rPr lang="es-ES" altLang="es-AR" sz="2800" dirty="0" smtClean="0">
                <a:solidFill>
                  <a:schemeClr val="tx1"/>
                </a:solidFill>
              </a:rPr>
              <a:t>La colección de clases se dibuja como un </a:t>
            </a:r>
            <a:r>
              <a:rPr lang="es-ES" altLang="es-AR" sz="2800" b="1" dirty="0" smtClean="0">
                <a:solidFill>
                  <a:schemeClr val="tx1"/>
                </a:solidFill>
              </a:rPr>
              <a:t>árbol</a:t>
            </a:r>
            <a:r>
              <a:rPr lang="es-ES" altLang="es-AR" sz="2800" dirty="0" smtClean="0">
                <a:solidFill>
                  <a:schemeClr val="tx1"/>
                </a:solidFill>
              </a:rPr>
              <a:t>, las clases generales ocupan los niveles superiores y las clases más específicas ocupan los niveles inferiores.</a:t>
            </a:r>
          </a:p>
          <a:p>
            <a:pPr>
              <a:spcBef>
                <a:spcPts val="600"/>
              </a:spcBef>
            </a:pPr>
            <a:r>
              <a:rPr lang="es-ES" altLang="es-AR" sz="2800" dirty="0" smtClean="0">
                <a:solidFill>
                  <a:schemeClr val="tx1"/>
                </a:solidFill>
              </a:rPr>
              <a:t>En Java la clase más general es </a:t>
            </a:r>
            <a:r>
              <a:rPr lang="es-ES" altLang="es-AR" sz="2800" dirty="0" err="1" smtClean="0">
                <a:solidFill>
                  <a:schemeClr val="tx1"/>
                </a:solidFill>
              </a:rPr>
              <a:t>Object</a:t>
            </a:r>
            <a:r>
              <a:rPr lang="es-ES" altLang="es-AR" sz="2800" dirty="0" smtClean="0">
                <a:solidFill>
                  <a:schemeClr val="tx1"/>
                </a:solidFill>
              </a:rPr>
              <a:t>.</a:t>
            </a:r>
          </a:p>
          <a:p>
            <a:pPr>
              <a:spcBef>
                <a:spcPts val="600"/>
              </a:spcBef>
            </a:pPr>
            <a:r>
              <a:rPr lang="es-ES" altLang="es-AR" sz="2800" dirty="0" smtClean="0">
                <a:solidFill>
                  <a:schemeClr val="tx1"/>
                </a:solidFill>
              </a:rPr>
              <a:t>Todas las clases que implementamos heredan implícitamente de </a:t>
            </a:r>
            <a:r>
              <a:rPr lang="es-ES" altLang="es-AR" sz="2800" dirty="0" err="1" smtClean="0">
                <a:solidFill>
                  <a:schemeClr val="tx1"/>
                </a:solidFill>
              </a:rPr>
              <a:t>Object</a:t>
            </a:r>
            <a:r>
              <a:rPr lang="es-ES" altLang="es-AR" sz="2800" dirty="0" smtClean="0">
                <a:solidFill>
                  <a:schemeClr val="tx1"/>
                </a:solidFill>
              </a:rPr>
              <a:t>. </a:t>
            </a:r>
          </a:p>
          <a:p>
            <a:pPr>
              <a:spcBef>
                <a:spcPts val="600"/>
              </a:spcBef>
            </a:pPr>
            <a:endParaRPr lang="es-ES" altLang="es-AR" sz="2800" dirty="0" smtClean="0">
              <a:solidFill>
                <a:schemeClr val="tx1"/>
              </a:solidFill>
            </a:endParaRPr>
          </a:p>
        </p:txBody>
      </p:sp>
      <p:sp>
        <p:nvSpPr>
          <p:cNvPr id="5" name="1 Título"/>
          <p:cNvSpPr txBox="1">
            <a:spLocks/>
          </p:cNvSpPr>
          <p:nvPr/>
        </p:nvSpPr>
        <p:spPr>
          <a:xfrm>
            <a:off x="467544" y="0"/>
            <a:ext cx="7931224" cy="1143000"/>
          </a:xfrm>
          <a:prstGeom prst="rect">
            <a:avLst/>
          </a:prstGeom>
        </p:spPr>
        <p:txBody>
          <a:bodyPr anchor="ctr"/>
          <a:lst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a:lstStyle>
          <a:p>
            <a:pPr fontAlgn="auto">
              <a:spcAft>
                <a:spcPts val="0"/>
              </a:spcAft>
              <a:defRPr/>
            </a:pPr>
            <a:r>
              <a:rPr lang="es-ES_tradnl" sz="3600" b="1" dirty="0" smtClean="0">
                <a:solidFill>
                  <a:schemeClr val="tx2">
                    <a:lumMod val="75000"/>
                  </a:schemeClr>
                </a:solidFill>
                <a:latin typeface="Cambria"/>
              </a:rPr>
              <a:t>Caso de Estudio: Clientes y Empleados</a:t>
            </a:r>
            <a:endParaRPr lang="es-AR" sz="3600" b="1" dirty="0">
              <a:solidFill>
                <a:schemeClr val="tx2">
                  <a:lumMod val="75000"/>
                </a:schemeClr>
              </a:solidFill>
              <a:latin typeface="Cambria"/>
            </a:endParaRPr>
          </a:p>
        </p:txBody>
      </p:sp>
    </p:spTree>
    <p:extLst>
      <p:ext uri="{BB962C8B-B14F-4D97-AF65-F5344CB8AC3E}">
        <p14:creationId xmlns:p14="http://schemas.microsoft.com/office/powerpoint/2010/main" val="26078873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33122">
                                            <p:txEl>
                                              <p:pRg st="0" end="0"/>
                                            </p:txEl>
                                          </p:spTgt>
                                        </p:tgtEl>
                                        <p:attrNameLst>
                                          <p:attrName>style.visibility</p:attrName>
                                        </p:attrNameLst>
                                      </p:cBhvr>
                                      <p:to>
                                        <p:strVal val="visible"/>
                                      </p:to>
                                    </p:set>
                                    <p:animEffect transition="in" filter="box(in)">
                                      <p:cBhvr>
                                        <p:cTn id="7" dur="500"/>
                                        <p:tgtEl>
                                          <p:spTgt spid="1331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33122">
                                            <p:txEl>
                                              <p:pRg st="1" end="1"/>
                                            </p:txEl>
                                          </p:spTgt>
                                        </p:tgtEl>
                                        <p:attrNameLst>
                                          <p:attrName>style.visibility</p:attrName>
                                        </p:attrNameLst>
                                      </p:cBhvr>
                                      <p:to>
                                        <p:strVal val="visible"/>
                                      </p:to>
                                    </p:set>
                                    <p:animEffect transition="in" filter="box(in)">
                                      <p:cBhvr>
                                        <p:cTn id="12" dur="500"/>
                                        <p:tgtEl>
                                          <p:spTgt spid="13312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33122">
                                            <p:txEl>
                                              <p:pRg st="2" end="2"/>
                                            </p:txEl>
                                          </p:spTgt>
                                        </p:tgtEl>
                                        <p:attrNameLst>
                                          <p:attrName>style.visibility</p:attrName>
                                        </p:attrNameLst>
                                      </p:cBhvr>
                                      <p:to>
                                        <p:strVal val="visible"/>
                                      </p:to>
                                    </p:set>
                                    <p:animEffect transition="in" filter="box(in)">
                                      <p:cBhvr>
                                        <p:cTn id="17" dur="500"/>
                                        <p:tgtEl>
                                          <p:spTgt spid="13312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33122">
                                            <p:txEl>
                                              <p:pRg st="3" end="3"/>
                                            </p:txEl>
                                          </p:spTgt>
                                        </p:tgtEl>
                                        <p:attrNameLst>
                                          <p:attrName>style.visibility</p:attrName>
                                        </p:attrNameLst>
                                      </p:cBhvr>
                                      <p:to>
                                        <p:strVal val="visible"/>
                                      </p:to>
                                    </p:set>
                                    <p:animEffect transition="in" filter="box(in)">
                                      <p:cBhvr>
                                        <p:cTn id="22" dur="500"/>
                                        <p:tgtEl>
                                          <p:spTgt spid="13312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33122">
                                            <p:txEl>
                                              <p:pRg st="4" end="4"/>
                                            </p:txEl>
                                          </p:spTgt>
                                        </p:tgtEl>
                                        <p:attrNameLst>
                                          <p:attrName>style.visibility</p:attrName>
                                        </p:attrNameLst>
                                      </p:cBhvr>
                                      <p:to>
                                        <p:strVal val="visible"/>
                                      </p:to>
                                    </p:set>
                                    <p:animEffect transition="in" filter="box(in)">
                                      <p:cBhvr>
                                        <p:cTn id="27" dur="500"/>
                                        <p:tgtEl>
                                          <p:spTgt spid="13312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pPr>
              <a:defRPr/>
            </a:pPr>
            <a:r>
              <a:rPr lang="en-US">
                <a:solidFill>
                  <a:srgbClr val="000000"/>
                </a:solidFill>
              </a:rPr>
              <a:t>Introducción a la Programación Orientada a Objetos</a:t>
            </a:r>
            <a:endParaRPr lang="es-ES">
              <a:solidFill>
                <a:srgbClr val="000000"/>
              </a:solidFill>
            </a:endParaRPr>
          </a:p>
        </p:txBody>
      </p:sp>
      <p:sp>
        <p:nvSpPr>
          <p:cNvPr id="48131" name="Rectangle 2"/>
          <p:cNvSpPr>
            <a:spLocks noChangeArrowheads="1"/>
          </p:cNvSpPr>
          <p:nvPr/>
        </p:nvSpPr>
        <p:spPr bwMode="auto">
          <a:xfrm>
            <a:off x="468313" y="981075"/>
            <a:ext cx="4967287" cy="647700"/>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b="1">
                <a:solidFill>
                  <a:srgbClr val="000000"/>
                </a:solidFill>
                <a:latin typeface="Arial" pitchFamily="34" charset="0"/>
                <a:cs typeface="Arial" pitchFamily="34" charset="0"/>
              </a:rPr>
              <a:t>Persona</a:t>
            </a:r>
          </a:p>
        </p:txBody>
      </p:sp>
      <p:sp>
        <p:nvSpPr>
          <p:cNvPr id="138243" name="Rectangle 3"/>
          <p:cNvSpPr>
            <a:spLocks noChangeArrowheads="1"/>
          </p:cNvSpPr>
          <p:nvPr/>
        </p:nvSpPr>
        <p:spPr bwMode="auto">
          <a:xfrm>
            <a:off x="468313" y="1628775"/>
            <a:ext cx="4967287" cy="4824413"/>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a:solidFill>
                  <a:srgbClr val="000000"/>
                </a:solidFill>
                <a:latin typeface="Arial" pitchFamily="34" charset="0"/>
                <a:cs typeface="Arial" pitchFamily="34" charset="0"/>
              </a:rPr>
              <a:t>&lt;&lt;atributos de instancia&gt;&gt;</a:t>
            </a:r>
          </a:p>
          <a:p>
            <a:pPr algn="l" eaLnBrk="1" hangingPunct="1">
              <a:spcBef>
                <a:spcPct val="0"/>
              </a:spcBef>
              <a:buFontTx/>
              <a:buNone/>
            </a:pPr>
            <a:r>
              <a:rPr lang="es-AR" altLang="es-AR">
                <a:solidFill>
                  <a:srgbClr val="000000"/>
                </a:solidFill>
                <a:latin typeface="Arial" pitchFamily="34" charset="0"/>
                <a:cs typeface="Arial" pitchFamily="34" charset="0"/>
              </a:rPr>
              <a:t>nombre : String</a:t>
            </a:r>
          </a:p>
          <a:p>
            <a:pPr algn="l" eaLnBrk="1" hangingPunct="1">
              <a:spcBef>
                <a:spcPct val="0"/>
              </a:spcBef>
              <a:buFontTx/>
              <a:buNone/>
            </a:pPr>
            <a:r>
              <a:rPr lang="es-AR" altLang="es-AR">
                <a:solidFill>
                  <a:srgbClr val="000000"/>
                </a:solidFill>
                <a:latin typeface="Arial" pitchFamily="34" charset="0"/>
                <a:cs typeface="Arial" pitchFamily="34" charset="0"/>
              </a:rPr>
              <a:t>calleNro : String</a:t>
            </a:r>
          </a:p>
          <a:p>
            <a:pPr algn="l" eaLnBrk="1" hangingPunct="1">
              <a:spcBef>
                <a:spcPct val="0"/>
              </a:spcBef>
              <a:buFontTx/>
              <a:buNone/>
            </a:pPr>
            <a:r>
              <a:rPr lang="es-AR" altLang="es-AR">
                <a:solidFill>
                  <a:srgbClr val="000000"/>
                </a:solidFill>
                <a:latin typeface="Arial" pitchFamily="34" charset="0"/>
                <a:cs typeface="Arial" pitchFamily="34" charset="0"/>
              </a:rPr>
              <a:t>telefono : String</a:t>
            </a:r>
          </a:p>
          <a:p>
            <a:pPr algn="l" eaLnBrk="1" hangingPunct="1">
              <a:spcBef>
                <a:spcPct val="0"/>
              </a:spcBef>
              <a:buFontTx/>
              <a:buNone/>
            </a:pPr>
            <a:r>
              <a:rPr lang="es-AR" altLang="es-AR">
                <a:solidFill>
                  <a:srgbClr val="000000"/>
                </a:solidFill>
                <a:latin typeface="Arial" pitchFamily="34" charset="0"/>
                <a:cs typeface="Arial" pitchFamily="34" charset="0"/>
              </a:rPr>
              <a:t>email : String</a:t>
            </a:r>
          </a:p>
          <a:p>
            <a:pPr algn="l" eaLnBrk="1" hangingPunct="1">
              <a:spcBef>
                <a:spcPct val="0"/>
              </a:spcBef>
              <a:buFontTx/>
              <a:buNone/>
            </a:pPr>
            <a:r>
              <a:rPr lang="es-AR" altLang="es-AR">
                <a:solidFill>
                  <a:srgbClr val="000000"/>
                </a:solidFill>
                <a:latin typeface="Arial" pitchFamily="34" charset="0"/>
                <a:cs typeface="Arial" pitchFamily="34" charset="0"/>
              </a:rPr>
              <a:t>&lt;&lt;Constructores&gt;&gt;</a:t>
            </a:r>
          </a:p>
          <a:p>
            <a:pPr algn="l" eaLnBrk="1" hangingPunct="1">
              <a:spcBef>
                <a:spcPct val="0"/>
              </a:spcBef>
              <a:buFontTx/>
              <a:buNone/>
            </a:pPr>
            <a:r>
              <a:rPr lang="es-AR" altLang="es-AR">
                <a:solidFill>
                  <a:srgbClr val="000000"/>
                </a:solidFill>
                <a:latin typeface="Arial" pitchFamily="34" charset="0"/>
                <a:cs typeface="Arial" pitchFamily="34" charset="0"/>
              </a:rPr>
              <a:t>Persona()</a:t>
            </a:r>
          </a:p>
          <a:p>
            <a:pPr algn="l" eaLnBrk="1" hangingPunct="1">
              <a:spcBef>
                <a:spcPct val="0"/>
              </a:spcBef>
              <a:buFontTx/>
              <a:buNone/>
            </a:pPr>
            <a:r>
              <a:rPr lang="es-AR" altLang="es-AR">
                <a:solidFill>
                  <a:srgbClr val="000000"/>
                </a:solidFill>
                <a:latin typeface="Arial" pitchFamily="34" charset="0"/>
                <a:cs typeface="Arial" pitchFamily="34" charset="0"/>
              </a:rPr>
              <a:t>Persona(nom : String)</a:t>
            </a:r>
          </a:p>
          <a:p>
            <a:pPr algn="l" eaLnBrk="1" hangingPunct="1">
              <a:spcBef>
                <a:spcPct val="0"/>
              </a:spcBef>
              <a:buFontTx/>
              <a:buNone/>
            </a:pPr>
            <a:r>
              <a:rPr lang="es-AR" altLang="es-AR">
                <a:solidFill>
                  <a:srgbClr val="000000"/>
                </a:solidFill>
                <a:latin typeface="Arial" pitchFamily="34" charset="0"/>
                <a:cs typeface="Arial" pitchFamily="34" charset="0"/>
              </a:rPr>
              <a:t>Persona(nom:String,cn:String,</a:t>
            </a:r>
          </a:p>
          <a:p>
            <a:pPr algn="l" eaLnBrk="1" hangingPunct="1">
              <a:spcBef>
                <a:spcPct val="0"/>
              </a:spcBef>
              <a:buFontTx/>
              <a:buNone/>
            </a:pPr>
            <a:r>
              <a:rPr lang="es-AR" altLang="es-AR">
                <a:solidFill>
                  <a:srgbClr val="000000"/>
                </a:solidFill>
                <a:latin typeface="Arial" pitchFamily="34" charset="0"/>
                <a:cs typeface="Arial" pitchFamily="34" charset="0"/>
              </a:rPr>
              <a:t>                t:String,e:String)</a:t>
            </a:r>
          </a:p>
          <a:p>
            <a:pPr algn="l" eaLnBrk="1" hangingPunct="1">
              <a:spcBef>
                <a:spcPct val="0"/>
              </a:spcBef>
              <a:buFontTx/>
              <a:buNone/>
            </a:pPr>
            <a:endParaRPr lang="es-AR" altLang="es-AR">
              <a:solidFill>
                <a:srgbClr val="000000"/>
              </a:solidFill>
              <a:latin typeface="Arial" pitchFamily="34" charset="0"/>
              <a:cs typeface="Arial" pitchFamily="34" charset="0"/>
            </a:endParaRPr>
          </a:p>
          <a:p>
            <a:pPr algn="l" eaLnBrk="1" hangingPunct="1">
              <a:spcBef>
                <a:spcPct val="0"/>
              </a:spcBef>
              <a:buFontTx/>
              <a:buNone/>
            </a:pPr>
            <a:endParaRPr lang="es-AR" altLang="es-AR">
              <a:solidFill>
                <a:srgbClr val="000000"/>
              </a:solidFill>
              <a:latin typeface="Arial" pitchFamily="34" charset="0"/>
              <a:cs typeface="Arial" pitchFamily="34" charset="0"/>
            </a:endParaRPr>
          </a:p>
        </p:txBody>
      </p:sp>
      <p:sp>
        <p:nvSpPr>
          <p:cNvPr id="6" name="Rectangle 5"/>
          <p:cNvSpPr/>
          <p:nvPr/>
        </p:nvSpPr>
        <p:spPr>
          <a:xfrm>
            <a:off x="3703639" y="3789040"/>
            <a:ext cx="3820690" cy="6003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solidFill>
                  <a:srgbClr val="000000"/>
                </a:solidFill>
              </a:rPr>
              <a:t>Inicializa todos los atributos</a:t>
            </a:r>
          </a:p>
          <a:p>
            <a:pPr algn="ctr">
              <a:defRPr/>
            </a:pPr>
            <a:r>
              <a:rPr lang="es-ES" dirty="0">
                <a:solidFill>
                  <a:srgbClr val="000000"/>
                </a:solidFill>
              </a:rPr>
              <a:t>con cadenas nulas</a:t>
            </a:r>
            <a:endParaRPr lang="en-US" dirty="0">
              <a:solidFill>
                <a:srgbClr val="000000"/>
              </a:solidFill>
            </a:endParaRPr>
          </a:p>
        </p:txBody>
      </p:sp>
      <p:sp>
        <p:nvSpPr>
          <p:cNvPr id="7" name="1 Título"/>
          <p:cNvSpPr txBox="1">
            <a:spLocks/>
          </p:cNvSpPr>
          <p:nvPr/>
        </p:nvSpPr>
        <p:spPr>
          <a:xfrm>
            <a:off x="467544" y="0"/>
            <a:ext cx="7931224" cy="1143000"/>
          </a:xfrm>
          <a:prstGeom prst="rect">
            <a:avLst/>
          </a:prstGeom>
        </p:spPr>
        <p:txBody>
          <a:bodyPr anchor="ctr"/>
          <a:lst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a:lstStyle>
          <a:p>
            <a:pPr fontAlgn="auto">
              <a:spcAft>
                <a:spcPts val="0"/>
              </a:spcAft>
              <a:defRPr/>
            </a:pPr>
            <a:r>
              <a:rPr lang="es-ES_tradnl" sz="3600" b="1" dirty="0" smtClean="0">
                <a:solidFill>
                  <a:schemeClr val="tx2">
                    <a:lumMod val="75000"/>
                  </a:schemeClr>
                </a:solidFill>
                <a:latin typeface="Cambria"/>
              </a:rPr>
              <a:t>Caso de Estudio: Clientes y Empleados</a:t>
            </a:r>
            <a:endParaRPr lang="es-AR" sz="3600" b="1" dirty="0">
              <a:solidFill>
                <a:schemeClr val="tx2">
                  <a:lumMod val="75000"/>
                </a:schemeClr>
              </a:solidFill>
              <a:latin typeface="Cambria"/>
            </a:endParaRPr>
          </a:p>
        </p:txBody>
      </p:sp>
    </p:spTree>
    <p:extLst>
      <p:ext uri="{BB962C8B-B14F-4D97-AF65-F5344CB8AC3E}">
        <p14:creationId xmlns:p14="http://schemas.microsoft.com/office/powerpoint/2010/main" val="35640440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38243">
                                            <p:txEl>
                                              <p:pRg st="0" end="0"/>
                                            </p:txEl>
                                          </p:spTgt>
                                        </p:tgtEl>
                                        <p:attrNameLst>
                                          <p:attrName>style.visibility</p:attrName>
                                        </p:attrNameLst>
                                      </p:cBhvr>
                                      <p:to>
                                        <p:strVal val="visible"/>
                                      </p:to>
                                    </p:set>
                                    <p:animEffect transition="in" filter="blinds(horizontal)">
                                      <p:cBhvr>
                                        <p:cTn id="7" dur="500"/>
                                        <p:tgtEl>
                                          <p:spTgt spid="13824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38243">
                                            <p:txEl>
                                              <p:pRg st="1" end="1"/>
                                            </p:txEl>
                                          </p:spTgt>
                                        </p:tgtEl>
                                        <p:attrNameLst>
                                          <p:attrName>style.visibility</p:attrName>
                                        </p:attrNameLst>
                                      </p:cBhvr>
                                      <p:to>
                                        <p:strVal val="visible"/>
                                      </p:to>
                                    </p:set>
                                    <p:animEffect transition="in" filter="blinds(horizontal)">
                                      <p:cBhvr>
                                        <p:cTn id="10" dur="500"/>
                                        <p:tgtEl>
                                          <p:spTgt spid="13824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38243">
                                            <p:txEl>
                                              <p:pRg st="2" end="2"/>
                                            </p:txEl>
                                          </p:spTgt>
                                        </p:tgtEl>
                                        <p:attrNameLst>
                                          <p:attrName>style.visibility</p:attrName>
                                        </p:attrNameLst>
                                      </p:cBhvr>
                                      <p:to>
                                        <p:strVal val="visible"/>
                                      </p:to>
                                    </p:set>
                                    <p:animEffect transition="in" filter="blinds(horizontal)">
                                      <p:cBhvr>
                                        <p:cTn id="13" dur="500"/>
                                        <p:tgtEl>
                                          <p:spTgt spid="13824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138243">
                                            <p:txEl>
                                              <p:pRg st="3" end="3"/>
                                            </p:txEl>
                                          </p:spTgt>
                                        </p:tgtEl>
                                        <p:attrNameLst>
                                          <p:attrName>style.visibility</p:attrName>
                                        </p:attrNameLst>
                                      </p:cBhvr>
                                      <p:to>
                                        <p:strVal val="visible"/>
                                      </p:to>
                                    </p:set>
                                    <p:animEffect transition="in" filter="blinds(horizontal)">
                                      <p:cBhvr>
                                        <p:cTn id="16" dur="500"/>
                                        <p:tgtEl>
                                          <p:spTgt spid="13824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138243">
                                            <p:txEl>
                                              <p:pRg st="4" end="4"/>
                                            </p:txEl>
                                          </p:spTgt>
                                        </p:tgtEl>
                                        <p:attrNameLst>
                                          <p:attrName>style.visibility</p:attrName>
                                        </p:attrNameLst>
                                      </p:cBhvr>
                                      <p:to>
                                        <p:strVal val="visible"/>
                                      </p:to>
                                    </p:set>
                                    <p:animEffect transition="in" filter="blinds(horizontal)">
                                      <p:cBhvr>
                                        <p:cTn id="19" dur="500"/>
                                        <p:tgtEl>
                                          <p:spTgt spid="138243">
                                            <p:txEl>
                                              <p:pRg st="4" end="4"/>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nodeType="clickEffect">
                                  <p:stCondLst>
                                    <p:cond delay="0"/>
                                  </p:stCondLst>
                                  <p:childTnLst>
                                    <p:set>
                                      <p:cBhvr>
                                        <p:cTn id="27" dur="1" fill="hold">
                                          <p:stCondLst>
                                            <p:cond delay="0"/>
                                          </p:stCondLst>
                                        </p:cTn>
                                        <p:tgtEl>
                                          <p:spTgt spid="138243">
                                            <p:txEl>
                                              <p:pRg st="5" end="5"/>
                                            </p:txEl>
                                          </p:spTgt>
                                        </p:tgtEl>
                                        <p:attrNameLst>
                                          <p:attrName>style.visibility</p:attrName>
                                        </p:attrNameLst>
                                      </p:cBhvr>
                                      <p:to>
                                        <p:strVal val="visible"/>
                                      </p:to>
                                    </p:set>
                                    <p:animEffect transition="in" filter="blinds(horizontal)">
                                      <p:cBhvr>
                                        <p:cTn id="28" dur="500"/>
                                        <p:tgtEl>
                                          <p:spTgt spid="138243">
                                            <p:txEl>
                                              <p:pRg st="5" end="5"/>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138243">
                                            <p:txEl>
                                              <p:pRg st="6" end="6"/>
                                            </p:txEl>
                                          </p:spTgt>
                                        </p:tgtEl>
                                        <p:attrNameLst>
                                          <p:attrName>style.visibility</p:attrName>
                                        </p:attrNameLst>
                                      </p:cBhvr>
                                      <p:to>
                                        <p:strVal val="visible"/>
                                      </p:to>
                                    </p:set>
                                    <p:animEffect transition="in" filter="blinds(horizontal)">
                                      <p:cBhvr>
                                        <p:cTn id="31" dur="500"/>
                                        <p:tgtEl>
                                          <p:spTgt spid="138243">
                                            <p:txEl>
                                              <p:pRg st="6" end="6"/>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138243">
                                            <p:txEl>
                                              <p:pRg st="7" end="7"/>
                                            </p:txEl>
                                          </p:spTgt>
                                        </p:tgtEl>
                                        <p:attrNameLst>
                                          <p:attrName>style.visibility</p:attrName>
                                        </p:attrNameLst>
                                      </p:cBhvr>
                                      <p:to>
                                        <p:strVal val="visible"/>
                                      </p:to>
                                    </p:set>
                                    <p:animEffect transition="in" filter="blinds(horizontal)">
                                      <p:cBhvr>
                                        <p:cTn id="34" dur="500"/>
                                        <p:tgtEl>
                                          <p:spTgt spid="138243">
                                            <p:txEl>
                                              <p:pRg st="7" end="7"/>
                                            </p:txEl>
                                          </p:spTgt>
                                        </p:tgtEl>
                                      </p:cBhvr>
                                    </p:animEffect>
                                  </p:childTnLst>
                                </p:cTn>
                              </p:par>
                              <p:par>
                                <p:cTn id="35" presetID="3" presetClass="entr" presetSubtype="10" fill="hold" nodeType="withEffect">
                                  <p:stCondLst>
                                    <p:cond delay="0"/>
                                  </p:stCondLst>
                                  <p:childTnLst>
                                    <p:set>
                                      <p:cBhvr>
                                        <p:cTn id="36" dur="1" fill="hold">
                                          <p:stCondLst>
                                            <p:cond delay="0"/>
                                          </p:stCondLst>
                                        </p:cTn>
                                        <p:tgtEl>
                                          <p:spTgt spid="138243">
                                            <p:txEl>
                                              <p:pRg st="8" end="8"/>
                                            </p:txEl>
                                          </p:spTgt>
                                        </p:tgtEl>
                                        <p:attrNameLst>
                                          <p:attrName>style.visibility</p:attrName>
                                        </p:attrNameLst>
                                      </p:cBhvr>
                                      <p:to>
                                        <p:strVal val="visible"/>
                                      </p:to>
                                    </p:set>
                                    <p:animEffect transition="in" filter="blinds(horizontal)">
                                      <p:cBhvr>
                                        <p:cTn id="37" dur="500"/>
                                        <p:tgtEl>
                                          <p:spTgt spid="138243">
                                            <p:txEl>
                                              <p:pRg st="8" end="8"/>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138243">
                                            <p:txEl>
                                              <p:pRg st="9" end="9"/>
                                            </p:txEl>
                                          </p:spTgt>
                                        </p:tgtEl>
                                        <p:attrNameLst>
                                          <p:attrName>style.visibility</p:attrName>
                                        </p:attrNameLst>
                                      </p:cBhvr>
                                      <p:to>
                                        <p:strVal val="visible"/>
                                      </p:to>
                                    </p:set>
                                    <p:animEffect transition="in" filter="blinds(horizontal)">
                                      <p:cBhvr>
                                        <p:cTn id="40" dur="500"/>
                                        <p:tgtEl>
                                          <p:spTgt spid="13824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pPr>
              <a:defRPr/>
            </a:pPr>
            <a:r>
              <a:rPr lang="en-US">
                <a:solidFill>
                  <a:srgbClr val="000000"/>
                </a:solidFill>
              </a:rPr>
              <a:t>Introducción a la Programación Orientada a Objetos</a:t>
            </a:r>
            <a:endParaRPr lang="es-ES">
              <a:solidFill>
                <a:srgbClr val="000000"/>
              </a:solidFill>
            </a:endParaRPr>
          </a:p>
        </p:txBody>
      </p:sp>
      <p:sp>
        <p:nvSpPr>
          <p:cNvPr id="49155" name="Rectangle 2"/>
          <p:cNvSpPr>
            <a:spLocks noChangeArrowheads="1"/>
          </p:cNvSpPr>
          <p:nvPr/>
        </p:nvSpPr>
        <p:spPr bwMode="auto">
          <a:xfrm>
            <a:off x="468313" y="981075"/>
            <a:ext cx="4967287" cy="647700"/>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b="1">
                <a:solidFill>
                  <a:srgbClr val="000000"/>
                </a:solidFill>
                <a:latin typeface="Arial" pitchFamily="34" charset="0"/>
                <a:cs typeface="Arial" pitchFamily="34" charset="0"/>
              </a:rPr>
              <a:t>Persona</a:t>
            </a:r>
          </a:p>
        </p:txBody>
      </p:sp>
      <p:sp>
        <p:nvSpPr>
          <p:cNvPr id="138243" name="Rectangle 3"/>
          <p:cNvSpPr>
            <a:spLocks noChangeArrowheads="1"/>
          </p:cNvSpPr>
          <p:nvPr/>
        </p:nvSpPr>
        <p:spPr bwMode="auto">
          <a:xfrm>
            <a:off x="468313" y="1628775"/>
            <a:ext cx="4967287" cy="4824413"/>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dirty="0">
                <a:solidFill>
                  <a:srgbClr val="000000"/>
                </a:solidFill>
                <a:latin typeface="Arial" pitchFamily="34" charset="0"/>
                <a:cs typeface="Arial" pitchFamily="34" charset="0"/>
              </a:rPr>
              <a:t>&lt;&lt;atributos de instancia&gt;&gt;</a:t>
            </a:r>
          </a:p>
          <a:p>
            <a:pPr algn="l" eaLnBrk="1" hangingPunct="1">
              <a:spcBef>
                <a:spcPct val="0"/>
              </a:spcBef>
              <a:buFontTx/>
              <a:buNone/>
            </a:pPr>
            <a:r>
              <a:rPr lang="es-AR" altLang="es-AR" dirty="0">
                <a:solidFill>
                  <a:srgbClr val="000000"/>
                </a:solidFill>
                <a:latin typeface="Arial" pitchFamily="34" charset="0"/>
                <a:cs typeface="Arial" pitchFamily="34" charset="0"/>
              </a:rPr>
              <a:t>nombre : </a:t>
            </a:r>
            <a:r>
              <a:rPr lang="es-AR" altLang="es-AR" dirty="0" err="1">
                <a:solidFill>
                  <a:srgbClr val="000000"/>
                </a:solidFill>
                <a:latin typeface="Arial" pitchFamily="34" charset="0"/>
                <a:cs typeface="Arial" pitchFamily="34" charset="0"/>
              </a:rPr>
              <a:t>String</a:t>
            </a:r>
            <a:endParaRPr lang="es-AR" altLang="es-AR" dirty="0">
              <a:solidFill>
                <a:srgbClr val="000000"/>
              </a:solidFill>
              <a:latin typeface="Arial" pitchFamily="34" charset="0"/>
              <a:cs typeface="Arial" pitchFamily="34" charset="0"/>
            </a:endParaRPr>
          </a:p>
          <a:p>
            <a:pPr algn="l" eaLnBrk="1" hangingPunct="1">
              <a:spcBef>
                <a:spcPct val="0"/>
              </a:spcBef>
              <a:buFontTx/>
              <a:buNone/>
            </a:pPr>
            <a:r>
              <a:rPr lang="es-AR" altLang="es-AR" dirty="0" err="1">
                <a:solidFill>
                  <a:srgbClr val="000000"/>
                </a:solidFill>
                <a:latin typeface="Arial" pitchFamily="34" charset="0"/>
                <a:cs typeface="Arial" pitchFamily="34" charset="0"/>
              </a:rPr>
              <a:t>calleNro</a:t>
            </a:r>
            <a:r>
              <a:rPr lang="es-AR" altLang="es-AR" dirty="0">
                <a:solidFill>
                  <a:srgbClr val="000000"/>
                </a:solidFill>
                <a:latin typeface="Arial" pitchFamily="34" charset="0"/>
                <a:cs typeface="Arial" pitchFamily="34" charset="0"/>
              </a:rPr>
              <a:t> : </a:t>
            </a:r>
            <a:r>
              <a:rPr lang="es-AR" altLang="es-AR" dirty="0" err="1">
                <a:solidFill>
                  <a:srgbClr val="000000"/>
                </a:solidFill>
                <a:latin typeface="Arial" pitchFamily="34" charset="0"/>
                <a:cs typeface="Arial" pitchFamily="34" charset="0"/>
              </a:rPr>
              <a:t>String</a:t>
            </a:r>
            <a:endParaRPr lang="es-AR" altLang="es-AR" dirty="0">
              <a:solidFill>
                <a:srgbClr val="000000"/>
              </a:solidFill>
              <a:latin typeface="Arial" pitchFamily="34" charset="0"/>
              <a:cs typeface="Arial" pitchFamily="34" charset="0"/>
            </a:endParaRPr>
          </a:p>
          <a:p>
            <a:pPr algn="l" eaLnBrk="1" hangingPunct="1">
              <a:spcBef>
                <a:spcPct val="0"/>
              </a:spcBef>
              <a:buFontTx/>
              <a:buNone/>
            </a:pPr>
            <a:r>
              <a:rPr lang="es-AR" altLang="es-AR" dirty="0" err="1">
                <a:solidFill>
                  <a:srgbClr val="000000"/>
                </a:solidFill>
                <a:latin typeface="Arial" pitchFamily="34" charset="0"/>
                <a:cs typeface="Arial" pitchFamily="34" charset="0"/>
              </a:rPr>
              <a:t>telefono</a:t>
            </a:r>
            <a:r>
              <a:rPr lang="es-AR" altLang="es-AR" dirty="0">
                <a:solidFill>
                  <a:srgbClr val="000000"/>
                </a:solidFill>
                <a:latin typeface="Arial" pitchFamily="34" charset="0"/>
                <a:cs typeface="Arial" pitchFamily="34" charset="0"/>
              </a:rPr>
              <a:t> : </a:t>
            </a:r>
            <a:r>
              <a:rPr lang="es-AR" altLang="es-AR" dirty="0" err="1">
                <a:solidFill>
                  <a:srgbClr val="000000"/>
                </a:solidFill>
                <a:latin typeface="Arial" pitchFamily="34" charset="0"/>
                <a:cs typeface="Arial" pitchFamily="34" charset="0"/>
              </a:rPr>
              <a:t>String</a:t>
            </a:r>
            <a:endParaRPr lang="es-AR" altLang="es-AR" dirty="0">
              <a:solidFill>
                <a:srgbClr val="000000"/>
              </a:solidFill>
              <a:latin typeface="Arial" pitchFamily="34" charset="0"/>
              <a:cs typeface="Arial" pitchFamily="34" charset="0"/>
            </a:endParaRPr>
          </a:p>
          <a:p>
            <a:pPr algn="l" eaLnBrk="1" hangingPunct="1">
              <a:spcBef>
                <a:spcPct val="0"/>
              </a:spcBef>
              <a:buFontTx/>
              <a:buNone/>
            </a:pPr>
            <a:r>
              <a:rPr lang="es-AR" altLang="es-AR" dirty="0">
                <a:solidFill>
                  <a:srgbClr val="000000"/>
                </a:solidFill>
                <a:latin typeface="Arial" pitchFamily="34" charset="0"/>
                <a:cs typeface="Arial" pitchFamily="34" charset="0"/>
              </a:rPr>
              <a:t>email : </a:t>
            </a:r>
            <a:r>
              <a:rPr lang="es-AR" altLang="es-AR" dirty="0" err="1">
                <a:solidFill>
                  <a:srgbClr val="000000"/>
                </a:solidFill>
                <a:latin typeface="Arial" pitchFamily="34" charset="0"/>
                <a:cs typeface="Arial" pitchFamily="34" charset="0"/>
              </a:rPr>
              <a:t>String</a:t>
            </a:r>
            <a:endParaRPr lang="es-AR" altLang="es-AR" dirty="0">
              <a:solidFill>
                <a:srgbClr val="000000"/>
              </a:solidFill>
              <a:latin typeface="Arial" pitchFamily="34" charset="0"/>
              <a:cs typeface="Arial" pitchFamily="34" charset="0"/>
            </a:endParaRPr>
          </a:p>
          <a:p>
            <a:pPr algn="l" eaLnBrk="1" hangingPunct="1">
              <a:spcBef>
                <a:spcPct val="0"/>
              </a:spcBef>
              <a:buFontTx/>
              <a:buNone/>
            </a:pPr>
            <a:r>
              <a:rPr lang="es-AR" altLang="es-AR" dirty="0">
                <a:solidFill>
                  <a:srgbClr val="000000"/>
                </a:solidFill>
                <a:latin typeface="Arial" pitchFamily="34" charset="0"/>
                <a:cs typeface="Arial" pitchFamily="34" charset="0"/>
              </a:rPr>
              <a:t>&lt;&lt;Constructores&gt;&gt;</a:t>
            </a:r>
          </a:p>
          <a:p>
            <a:pPr algn="l" eaLnBrk="1" hangingPunct="1">
              <a:spcBef>
                <a:spcPct val="0"/>
              </a:spcBef>
              <a:buFontTx/>
              <a:buNone/>
            </a:pPr>
            <a:r>
              <a:rPr lang="es-AR" altLang="es-AR" dirty="0">
                <a:solidFill>
                  <a:srgbClr val="000000"/>
                </a:solidFill>
                <a:latin typeface="Arial" pitchFamily="34" charset="0"/>
                <a:cs typeface="Arial" pitchFamily="34" charset="0"/>
              </a:rPr>
              <a:t>…</a:t>
            </a:r>
          </a:p>
          <a:p>
            <a:pPr algn="l" eaLnBrk="1" hangingPunct="1">
              <a:spcBef>
                <a:spcPct val="0"/>
              </a:spcBef>
              <a:buFontTx/>
              <a:buNone/>
            </a:pPr>
            <a:r>
              <a:rPr lang="es-AR" altLang="es-AR" dirty="0">
                <a:solidFill>
                  <a:srgbClr val="000000"/>
                </a:solidFill>
                <a:latin typeface="Arial" pitchFamily="34" charset="0"/>
                <a:cs typeface="Arial" pitchFamily="34" charset="0"/>
              </a:rPr>
              <a:t>&lt;&lt;Comandos&gt;&gt;</a:t>
            </a:r>
          </a:p>
          <a:p>
            <a:pPr algn="l" eaLnBrk="1" hangingPunct="1">
              <a:spcBef>
                <a:spcPct val="0"/>
              </a:spcBef>
              <a:buFontTx/>
              <a:buNone/>
            </a:pPr>
            <a:r>
              <a:rPr lang="es-AR" altLang="es-AR" dirty="0" err="1">
                <a:solidFill>
                  <a:srgbClr val="000000"/>
                </a:solidFill>
                <a:latin typeface="Arial" pitchFamily="34" charset="0"/>
                <a:cs typeface="Arial" pitchFamily="34" charset="0"/>
              </a:rPr>
              <a:t>establecerCalleNro</a:t>
            </a:r>
            <a:r>
              <a:rPr lang="es-AR" altLang="es-AR" dirty="0">
                <a:solidFill>
                  <a:srgbClr val="000000"/>
                </a:solidFill>
                <a:latin typeface="Arial" pitchFamily="34" charset="0"/>
                <a:cs typeface="Arial" pitchFamily="34" charset="0"/>
              </a:rPr>
              <a:t> (d: </a:t>
            </a:r>
            <a:r>
              <a:rPr lang="es-AR" altLang="es-AR" dirty="0" err="1">
                <a:solidFill>
                  <a:srgbClr val="000000"/>
                </a:solidFill>
                <a:latin typeface="Arial" pitchFamily="34" charset="0"/>
                <a:cs typeface="Arial" pitchFamily="34" charset="0"/>
              </a:rPr>
              <a:t>String</a:t>
            </a:r>
            <a:r>
              <a:rPr lang="es-AR" altLang="es-AR" dirty="0" smtClean="0">
                <a:solidFill>
                  <a:srgbClr val="000000"/>
                </a:solidFill>
                <a:latin typeface="Arial" pitchFamily="34" charset="0"/>
                <a:cs typeface="Arial" pitchFamily="34" charset="0"/>
              </a:rPr>
              <a:t>)</a:t>
            </a:r>
          </a:p>
          <a:p>
            <a:pPr algn="l" eaLnBrk="1" hangingPunct="1">
              <a:spcBef>
                <a:spcPct val="0"/>
              </a:spcBef>
              <a:buFontTx/>
              <a:buNone/>
            </a:pPr>
            <a:r>
              <a:rPr lang="es-AR" altLang="es-AR" dirty="0" smtClean="0">
                <a:solidFill>
                  <a:srgbClr val="000000"/>
                </a:solidFill>
                <a:latin typeface="Arial" pitchFamily="34" charset="0"/>
                <a:cs typeface="Arial" pitchFamily="34" charset="0"/>
              </a:rPr>
              <a:t>…</a:t>
            </a:r>
            <a:endParaRPr lang="es-AR" altLang="es-AR" dirty="0">
              <a:solidFill>
                <a:srgbClr val="000000"/>
              </a:solidFill>
              <a:latin typeface="Arial" pitchFamily="34" charset="0"/>
              <a:cs typeface="Arial" pitchFamily="34" charset="0"/>
            </a:endParaRPr>
          </a:p>
          <a:p>
            <a:pPr algn="l" eaLnBrk="1" hangingPunct="1">
              <a:spcBef>
                <a:spcPct val="0"/>
              </a:spcBef>
              <a:buFontTx/>
              <a:buNone/>
            </a:pPr>
            <a:r>
              <a:rPr lang="es-AR" altLang="es-AR" dirty="0">
                <a:solidFill>
                  <a:srgbClr val="000000"/>
                </a:solidFill>
                <a:latin typeface="Arial" pitchFamily="34" charset="0"/>
                <a:cs typeface="Arial" pitchFamily="34" charset="0"/>
              </a:rPr>
              <a:t>&lt;&lt;Consultas&gt;&gt;</a:t>
            </a:r>
          </a:p>
          <a:p>
            <a:pPr algn="l" eaLnBrk="1" hangingPunct="1">
              <a:spcBef>
                <a:spcPct val="0"/>
              </a:spcBef>
              <a:buFontTx/>
              <a:buNone/>
            </a:pPr>
            <a:r>
              <a:rPr lang="es-AR" altLang="es-AR" dirty="0" err="1">
                <a:solidFill>
                  <a:srgbClr val="000000"/>
                </a:solidFill>
                <a:latin typeface="Arial" pitchFamily="34" charset="0"/>
                <a:cs typeface="Arial" pitchFamily="34" charset="0"/>
              </a:rPr>
              <a:t>obtenerCalleNro</a:t>
            </a:r>
            <a:r>
              <a:rPr lang="es-AR" altLang="es-AR" dirty="0">
                <a:solidFill>
                  <a:srgbClr val="000000"/>
                </a:solidFill>
                <a:latin typeface="Arial" pitchFamily="34" charset="0"/>
                <a:cs typeface="Arial" pitchFamily="34" charset="0"/>
              </a:rPr>
              <a:t> () : </a:t>
            </a:r>
            <a:r>
              <a:rPr lang="es-AR" altLang="es-AR" dirty="0" err="1">
                <a:solidFill>
                  <a:srgbClr val="000000"/>
                </a:solidFill>
                <a:latin typeface="Arial" pitchFamily="34" charset="0"/>
                <a:cs typeface="Arial" pitchFamily="34" charset="0"/>
              </a:rPr>
              <a:t>String</a:t>
            </a:r>
            <a:endParaRPr lang="es-AR" altLang="es-AR" dirty="0">
              <a:solidFill>
                <a:srgbClr val="000000"/>
              </a:solidFill>
              <a:latin typeface="Arial" pitchFamily="34" charset="0"/>
              <a:cs typeface="Arial" pitchFamily="34" charset="0"/>
            </a:endParaRPr>
          </a:p>
          <a:p>
            <a:pPr algn="l" eaLnBrk="1" hangingPunct="1">
              <a:spcBef>
                <a:spcPct val="0"/>
              </a:spcBef>
              <a:buFontTx/>
              <a:buNone/>
            </a:pPr>
            <a:endParaRPr lang="es-AR" altLang="es-AR" dirty="0">
              <a:solidFill>
                <a:srgbClr val="000000"/>
              </a:solidFill>
              <a:latin typeface="Arial" pitchFamily="34" charset="0"/>
              <a:cs typeface="Arial" pitchFamily="34" charset="0"/>
            </a:endParaRPr>
          </a:p>
        </p:txBody>
      </p:sp>
      <p:sp>
        <p:nvSpPr>
          <p:cNvPr id="6" name="1 Título"/>
          <p:cNvSpPr txBox="1">
            <a:spLocks/>
          </p:cNvSpPr>
          <p:nvPr/>
        </p:nvSpPr>
        <p:spPr>
          <a:xfrm>
            <a:off x="467544" y="0"/>
            <a:ext cx="7931224" cy="1143000"/>
          </a:xfrm>
          <a:prstGeom prst="rect">
            <a:avLst/>
          </a:prstGeom>
        </p:spPr>
        <p:txBody>
          <a:bodyPr anchor="ctr"/>
          <a:lst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a:lstStyle>
          <a:p>
            <a:pPr fontAlgn="auto">
              <a:spcAft>
                <a:spcPts val="0"/>
              </a:spcAft>
              <a:defRPr/>
            </a:pPr>
            <a:r>
              <a:rPr lang="es-ES_tradnl" sz="3600" b="1" dirty="0" smtClean="0">
                <a:solidFill>
                  <a:schemeClr val="tx2">
                    <a:lumMod val="75000"/>
                  </a:schemeClr>
                </a:solidFill>
                <a:latin typeface="Cambria"/>
              </a:rPr>
              <a:t>Caso de Estudio: Clientes y Empleados</a:t>
            </a:r>
            <a:endParaRPr lang="es-AR" sz="3600" b="1" dirty="0">
              <a:solidFill>
                <a:schemeClr val="tx2">
                  <a:lumMod val="75000"/>
                </a:schemeClr>
              </a:solidFill>
              <a:latin typeface="Cambria"/>
            </a:endParaRPr>
          </a:p>
        </p:txBody>
      </p:sp>
    </p:spTree>
    <p:extLst>
      <p:ext uri="{BB962C8B-B14F-4D97-AF65-F5344CB8AC3E}">
        <p14:creationId xmlns:p14="http://schemas.microsoft.com/office/powerpoint/2010/main" val="27222707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38243">
                                            <p:txEl>
                                              <p:pRg st="0" end="0"/>
                                            </p:txEl>
                                          </p:spTgt>
                                        </p:tgtEl>
                                        <p:attrNameLst>
                                          <p:attrName>style.visibility</p:attrName>
                                        </p:attrNameLst>
                                      </p:cBhvr>
                                      <p:to>
                                        <p:strVal val="visible"/>
                                      </p:to>
                                    </p:set>
                                    <p:animEffect transition="in" filter="blinds(horizontal)">
                                      <p:cBhvr>
                                        <p:cTn id="7" dur="500"/>
                                        <p:tgtEl>
                                          <p:spTgt spid="13824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38243">
                                            <p:txEl>
                                              <p:pRg st="1" end="1"/>
                                            </p:txEl>
                                          </p:spTgt>
                                        </p:tgtEl>
                                        <p:attrNameLst>
                                          <p:attrName>style.visibility</p:attrName>
                                        </p:attrNameLst>
                                      </p:cBhvr>
                                      <p:to>
                                        <p:strVal val="visible"/>
                                      </p:to>
                                    </p:set>
                                    <p:animEffect transition="in" filter="blinds(horizontal)">
                                      <p:cBhvr>
                                        <p:cTn id="10" dur="500"/>
                                        <p:tgtEl>
                                          <p:spTgt spid="13824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38243">
                                            <p:txEl>
                                              <p:pRg st="2" end="2"/>
                                            </p:txEl>
                                          </p:spTgt>
                                        </p:tgtEl>
                                        <p:attrNameLst>
                                          <p:attrName>style.visibility</p:attrName>
                                        </p:attrNameLst>
                                      </p:cBhvr>
                                      <p:to>
                                        <p:strVal val="visible"/>
                                      </p:to>
                                    </p:set>
                                    <p:animEffect transition="in" filter="blinds(horizontal)">
                                      <p:cBhvr>
                                        <p:cTn id="13" dur="500"/>
                                        <p:tgtEl>
                                          <p:spTgt spid="13824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138243">
                                            <p:txEl>
                                              <p:pRg st="3" end="3"/>
                                            </p:txEl>
                                          </p:spTgt>
                                        </p:tgtEl>
                                        <p:attrNameLst>
                                          <p:attrName>style.visibility</p:attrName>
                                        </p:attrNameLst>
                                      </p:cBhvr>
                                      <p:to>
                                        <p:strVal val="visible"/>
                                      </p:to>
                                    </p:set>
                                    <p:animEffect transition="in" filter="blinds(horizontal)">
                                      <p:cBhvr>
                                        <p:cTn id="16" dur="500"/>
                                        <p:tgtEl>
                                          <p:spTgt spid="13824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138243">
                                            <p:txEl>
                                              <p:pRg st="4" end="4"/>
                                            </p:txEl>
                                          </p:spTgt>
                                        </p:tgtEl>
                                        <p:attrNameLst>
                                          <p:attrName>style.visibility</p:attrName>
                                        </p:attrNameLst>
                                      </p:cBhvr>
                                      <p:to>
                                        <p:strVal val="visible"/>
                                      </p:to>
                                    </p:set>
                                    <p:animEffect transition="in" filter="blinds(horizontal)">
                                      <p:cBhvr>
                                        <p:cTn id="19" dur="500"/>
                                        <p:tgtEl>
                                          <p:spTgt spid="138243">
                                            <p:txEl>
                                              <p:pRg st="4" end="4"/>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ntr" presetSubtype="10" fill="hold" nodeType="clickEffect">
                                  <p:stCondLst>
                                    <p:cond delay="0"/>
                                  </p:stCondLst>
                                  <p:childTnLst>
                                    <p:set>
                                      <p:cBhvr>
                                        <p:cTn id="23" dur="1" fill="hold">
                                          <p:stCondLst>
                                            <p:cond delay="0"/>
                                          </p:stCondLst>
                                        </p:cTn>
                                        <p:tgtEl>
                                          <p:spTgt spid="138243">
                                            <p:txEl>
                                              <p:pRg st="5" end="5"/>
                                            </p:txEl>
                                          </p:spTgt>
                                        </p:tgtEl>
                                        <p:attrNameLst>
                                          <p:attrName>style.visibility</p:attrName>
                                        </p:attrNameLst>
                                      </p:cBhvr>
                                      <p:to>
                                        <p:strVal val="visible"/>
                                      </p:to>
                                    </p:set>
                                    <p:animEffect transition="in" filter="blinds(horizontal)">
                                      <p:cBhvr>
                                        <p:cTn id="24" dur="500"/>
                                        <p:tgtEl>
                                          <p:spTgt spid="138243">
                                            <p:txEl>
                                              <p:pRg st="5" end="5"/>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138243">
                                            <p:txEl>
                                              <p:pRg st="6" end="6"/>
                                            </p:txEl>
                                          </p:spTgt>
                                        </p:tgtEl>
                                        <p:attrNameLst>
                                          <p:attrName>style.visibility</p:attrName>
                                        </p:attrNameLst>
                                      </p:cBhvr>
                                      <p:to>
                                        <p:strVal val="visible"/>
                                      </p:to>
                                    </p:set>
                                    <p:animEffect transition="in" filter="blinds(horizontal)">
                                      <p:cBhvr>
                                        <p:cTn id="27" dur="500"/>
                                        <p:tgtEl>
                                          <p:spTgt spid="138243">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138243">
                                            <p:txEl>
                                              <p:pRg st="7" end="7"/>
                                            </p:txEl>
                                          </p:spTgt>
                                        </p:tgtEl>
                                        <p:attrNameLst>
                                          <p:attrName>style.visibility</p:attrName>
                                        </p:attrNameLst>
                                      </p:cBhvr>
                                      <p:to>
                                        <p:strVal val="visible"/>
                                      </p:to>
                                    </p:set>
                                    <p:animEffect transition="in" filter="blinds(horizontal)">
                                      <p:cBhvr>
                                        <p:cTn id="32" dur="500"/>
                                        <p:tgtEl>
                                          <p:spTgt spid="138243">
                                            <p:txEl>
                                              <p:pRg st="7" end="7"/>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138243">
                                            <p:txEl>
                                              <p:pRg st="8" end="8"/>
                                            </p:txEl>
                                          </p:spTgt>
                                        </p:tgtEl>
                                        <p:attrNameLst>
                                          <p:attrName>style.visibility</p:attrName>
                                        </p:attrNameLst>
                                      </p:cBhvr>
                                      <p:to>
                                        <p:strVal val="visible"/>
                                      </p:to>
                                    </p:set>
                                    <p:animEffect transition="in" filter="blinds(horizontal)">
                                      <p:cBhvr>
                                        <p:cTn id="35" dur="500"/>
                                        <p:tgtEl>
                                          <p:spTgt spid="138243">
                                            <p:txEl>
                                              <p:pRg st="8" end="8"/>
                                            </p:txEl>
                                          </p:spTgt>
                                        </p:tgtEl>
                                      </p:cBhvr>
                                    </p:animEffect>
                                  </p:childTnLst>
                                </p:cTn>
                              </p:par>
                              <p:par>
                                <p:cTn id="36" presetID="3" presetClass="entr" presetSubtype="10" fill="hold" nodeType="withEffect">
                                  <p:stCondLst>
                                    <p:cond delay="0"/>
                                  </p:stCondLst>
                                  <p:childTnLst>
                                    <p:set>
                                      <p:cBhvr>
                                        <p:cTn id="37" dur="1" fill="hold">
                                          <p:stCondLst>
                                            <p:cond delay="0"/>
                                          </p:stCondLst>
                                        </p:cTn>
                                        <p:tgtEl>
                                          <p:spTgt spid="138243">
                                            <p:txEl>
                                              <p:pRg st="9" end="9"/>
                                            </p:txEl>
                                          </p:spTgt>
                                        </p:tgtEl>
                                        <p:attrNameLst>
                                          <p:attrName>style.visibility</p:attrName>
                                        </p:attrNameLst>
                                      </p:cBhvr>
                                      <p:to>
                                        <p:strVal val="visible"/>
                                      </p:to>
                                    </p:set>
                                    <p:animEffect transition="in" filter="blinds(horizontal)">
                                      <p:cBhvr>
                                        <p:cTn id="38" dur="500"/>
                                        <p:tgtEl>
                                          <p:spTgt spid="138243">
                                            <p:txEl>
                                              <p:pRg st="9" end="9"/>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3" presetClass="entr" presetSubtype="10" fill="hold" nodeType="clickEffect">
                                  <p:stCondLst>
                                    <p:cond delay="0"/>
                                  </p:stCondLst>
                                  <p:childTnLst>
                                    <p:set>
                                      <p:cBhvr>
                                        <p:cTn id="42" dur="1" fill="hold">
                                          <p:stCondLst>
                                            <p:cond delay="0"/>
                                          </p:stCondLst>
                                        </p:cTn>
                                        <p:tgtEl>
                                          <p:spTgt spid="138243">
                                            <p:txEl>
                                              <p:pRg st="10" end="10"/>
                                            </p:txEl>
                                          </p:spTgt>
                                        </p:tgtEl>
                                        <p:attrNameLst>
                                          <p:attrName>style.visibility</p:attrName>
                                        </p:attrNameLst>
                                      </p:cBhvr>
                                      <p:to>
                                        <p:strVal val="visible"/>
                                      </p:to>
                                    </p:set>
                                    <p:animEffect transition="in" filter="blinds(horizontal)">
                                      <p:cBhvr>
                                        <p:cTn id="43" dur="500"/>
                                        <p:tgtEl>
                                          <p:spTgt spid="138243">
                                            <p:txEl>
                                              <p:pRg st="10" end="10"/>
                                            </p:txEl>
                                          </p:spTgt>
                                        </p:tgtEl>
                                      </p:cBhvr>
                                    </p:animEffect>
                                  </p:childTnLst>
                                </p:cTn>
                              </p:par>
                              <p:par>
                                <p:cTn id="44" presetID="3" presetClass="entr" presetSubtype="10" fill="hold" nodeType="withEffect">
                                  <p:stCondLst>
                                    <p:cond delay="0"/>
                                  </p:stCondLst>
                                  <p:childTnLst>
                                    <p:set>
                                      <p:cBhvr>
                                        <p:cTn id="45" dur="1" fill="hold">
                                          <p:stCondLst>
                                            <p:cond delay="0"/>
                                          </p:stCondLst>
                                        </p:cTn>
                                        <p:tgtEl>
                                          <p:spTgt spid="138243">
                                            <p:txEl>
                                              <p:pRg st="11" end="11"/>
                                            </p:txEl>
                                          </p:spTgt>
                                        </p:tgtEl>
                                        <p:attrNameLst>
                                          <p:attrName>style.visibility</p:attrName>
                                        </p:attrNameLst>
                                      </p:cBhvr>
                                      <p:to>
                                        <p:strVal val="visible"/>
                                      </p:to>
                                    </p:set>
                                    <p:animEffect transition="in" filter="blinds(horizontal)">
                                      <p:cBhvr>
                                        <p:cTn id="46" dur="500"/>
                                        <p:tgtEl>
                                          <p:spTgt spid="13824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pPr>
              <a:defRPr/>
            </a:pPr>
            <a:r>
              <a:rPr lang="en-US">
                <a:solidFill>
                  <a:srgbClr val="000000"/>
                </a:solidFill>
              </a:rPr>
              <a:t>Introducción a la Programación Orientada a Objetos</a:t>
            </a:r>
            <a:endParaRPr lang="es-ES">
              <a:solidFill>
                <a:srgbClr val="000000"/>
              </a:solidFill>
            </a:endParaRPr>
          </a:p>
        </p:txBody>
      </p:sp>
      <p:sp>
        <p:nvSpPr>
          <p:cNvPr id="50179" name="Rectangle 3"/>
          <p:cNvSpPr>
            <a:spLocks noChangeArrowheads="1"/>
          </p:cNvSpPr>
          <p:nvPr/>
        </p:nvSpPr>
        <p:spPr bwMode="auto">
          <a:xfrm>
            <a:off x="468313" y="981075"/>
            <a:ext cx="4967287" cy="647700"/>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b="1">
                <a:solidFill>
                  <a:srgbClr val="000000"/>
                </a:solidFill>
                <a:latin typeface="Arial" pitchFamily="34" charset="0"/>
                <a:cs typeface="Arial" pitchFamily="34" charset="0"/>
              </a:rPr>
              <a:t>Cliente</a:t>
            </a:r>
          </a:p>
        </p:txBody>
      </p:sp>
      <p:sp>
        <p:nvSpPr>
          <p:cNvPr id="106500" name="Rectangle 4"/>
          <p:cNvSpPr>
            <a:spLocks noChangeArrowheads="1"/>
          </p:cNvSpPr>
          <p:nvPr/>
        </p:nvSpPr>
        <p:spPr bwMode="auto">
          <a:xfrm>
            <a:off x="468313" y="1628775"/>
            <a:ext cx="4967287" cy="4976813"/>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dirty="0">
                <a:solidFill>
                  <a:srgbClr val="000000"/>
                </a:solidFill>
                <a:latin typeface="Arial" pitchFamily="34" charset="0"/>
                <a:cs typeface="Arial" pitchFamily="34" charset="0"/>
              </a:rPr>
              <a:t>&lt;&lt;atributos de instancia&gt;&gt;</a:t>
            </a:r>
          </a:p>
          <a:p>
            <a:pPr algn="l" eaLnBrk="1" hangingPunct="1">
              <a:spcBef>
                <a:spcPct val="0"/>
              </a:spcBef>
              <a:buFontTx/>
              <a:buNone/>
            </a:pPr>
            <a:r>
              <a:rPr lang="es-AR" altLang="es-AR" dirty="0">
                <a:solidFill>
                  <a:srgbClr val="000000"/>
                </a:solidFill>
                <a:latin typeface="Arial" pitchFamily="34" charset="0"/>
                <a:cs typeface="Arial" pitchFamily="34" charset="0"/>
              </a:rPr>
              <a:t>saldo : real</a:t>
            </a:r>
          </a:p>
          <a:p>
            <a:pPr algn="l" eaLnBrk="1" hangingPunct="1">
              <a:spcBef>
                <a:spcPct val="0"/>
              </a:spcBef>
              <a:buFontTx/>
              <a:buNone/>
            </a:pPr>
            <a:r>
              <a:rPr lang="es-AR" altLang="es-AR" dirty="0">
                <a:solidFill>
                  <a:srgbClr val="000000"/>
                </a:solidFill>
                <a:latin typeface="Arial" pitchFamily="34" charset="0"/>
                <a:cs typeface="Arial" pitchFamily="34" charset="0"/>
              </a:rPr>
              <a:t>ciudad : </a:t>
            </a:r>
            <a:r>
              <a:rPr lang="es-AR" altLang="es-AR" dirty="0" err="1">
                <a:solidFill>
                  <a:srgbClr val="000000"/>
                </a:solidFill>
                <a:latin typeface="Arial" pitchFamily="34" charset="0"/>
                <a:cs typeface="Arial" pitchFamily="34" charset="0"/>
              </a:rPr>
              <a:t>String</a:t>
            </a:r>
            <a:endParaRPr lang="es-AR" altLang="es-AR" dirty="0">
              <a:solidFill>
                <a:srgbClr val="000000"/>
              </a:solidFill>
              <a:latin typeface="Arial" pitchFamily="34" charset="0"/>
              <a:cs typeface="Arial" pitchFamily="34" charset="0"/>
            </a:endParaRPr>
          </a:p>
          <a:p>
            <a:pPr algn="l" eaLnBrk="1" hangingPunct="1">
              <a:spcBef>
                <a:spcPct val="0"/>
              </a:spcBef>
              <a:buFontTx/>
              <a:buNone/>
            </a:pPr>
            <a:r>
              <a:rPr lang="es-AR" altLang="es-AR" dirty="0">
                <a:solidFill>
                  <a:srgbClr val="000000"/>
                </a:solidFill>
                <a:latin typeface="Arial" pitchFamily="34" charset="0"/>
                <a:cs typeface="Arial" pitchFamily="34" charset="0"/>
              </a:rPr>
              <a:t>CUIT : </a:t>
            </a:r>
            <a:r>
              <a:rPr lang="es-AR" altLang="es-AR" dirty="0" err="1">
                <a:solidFill>
                  <a:srgbClr val="000000"/>
                </a:solidFill>
                <a:latin typeface="Arial" pitchFamily="34" charset="0"/>
                <a:cs typeface="Arial" pitchFamily="34" charset="0"/>
              </a:rPr>
              <a:t>String</a:t>
            </a:r>
            <a:endParaRPr lang="es-AR" altLang="es-AR" dirty="0">
              <a:solidFill>
                <a:srgbClr val="000000"/>
              </a:solidFill>
              <a:latin typeface="Arial" pitchFamily="34" charset="0"/>
              <a:cs typeface="Arial" pitchFamily="34" charset="0"/>
            </a:endParaRPr>
          </a:p>
          <a:p>
            <a:pPr algn="l" eaLnBrk="1" hangingPunct="1">
              <a:spcBef>
                <a:spcPct val="0"/>
              </a:spcBef>
              <a:buFontTx/>
              <a:buNone/>
            </a:pPr>
            <a:r>
              <a:rPr lang="es-AR" altLang="es-AR" dirty="0" err="1">
                <a:solidFill>
                  <a:srgbClr val="000000"/>
                </a:solidFill>
                <a:latin typeface="Arial" pitchFamily="34" charset="0"/>
                <a:cs typeface="Arial" pitchFamily="34" charset="0"/>
              </a:rPr>
              <a:t>cateIVA</a:t>
            </a:r>
            <a:r>
              <a:rPr lang="es-AR" altLang="es-AR" dirty="0">
                <a:solidFill>
                  <a:srgbClr val="000000"/>
                </a:solidFill>
                <a:latin typeface="Arial" pitchFamily="34" charset="0"/>
                <a:cs typeface="Arial" pitchFamily="34" charset="0"/>
              </a:rPr>
              <a:t> :</a:t>
            </a:r>
            <a:r>
              <a:rPr lang="es-AR" altLang="es-AR" dirty="0" err="1">
                <a:solidFill>
                  <a:srgbClr val="000000"/>
                </a:solidFill>
                <a:latin typeface="Arial" pitchFamily="34" charset="0"/>
                <a:cs typeface="Arial" pitchFamily="34" charset="0"/>
              </a:rPr>
              <a:t>char</a:t>
            </a:r>
            <a:endParaRPr lang="es-AR" altLang="es-AR" dirty="0">
              <a:solidFill>
                <a:srgbClr val="000000"/>
              </a:solidFill>
              <a:latin typeface="Arial" pitchFamily="34" charset="0"/>
              <a:cs typeface="Arial" pitchFamily="34" charset="0"/>
            </a:endParaRPr>
          </a:p>
          <a:p>
            <a:pPr algn="l" eaLnBrk="1" hangingPunct="1">
              <a:spcBef>
                <a:spcPct val="0"/>
              </a:spcBef>
              <a:buFontTx/>
              <a:buNone/>
            </a:pPr>
            <a:r>
              <a:rPr lang="es-AR" altLang="es-AR" dirty="0">
                <a:solidFill>
                  <a:srgbClr val="000000"/>
                </a:solidFill>
                <a:latin typeface="Arial" pitchFamily="34" charset="0"/>
                <a:cs typeface="Arial" pitchFamily="34" charset="0"/>
              </a:rPr>
              <a:t>&lt;&lt;Constructores&gt;&gt;</a:t>
            </a:r>
          </a:p>
          <a:p>
            <a:pPr algn="l" eaLnBrk="1" hangingPunct="1">
              <a:spcBef>
                <a:spcPct val="0"/>
              </a:spcBef>
              <a:buFontTx/>
              <a:buNone/>
            </a:pPr>
            <a:r>
              <a:rPr lang="es-AR" altLang="es-AR" dirty="0">
                <a:solidFill>
                  <a:srgbClr val="000000"/>
                </a:solidFill>
                <a:latin typeface="Arial" pitchFamily="34" charset="0"/>
                <a:cs typeface="Arial" pitchFamily="34" charset="0"/>
              </a:rPr>
              <a:t>Cliente()</a:t>
            </a:r>
          </a:p>
          <a:p>
            <a:pPr algn="l" eaLnBrk="1" hangingPunct="1">
              <a:spcBef>
                <a:spcPct val="0"/>
              </a:spcBef>
              <a:buFontTx/>
              <a:buNone/>
            </a:pPr>
            <a:r>
              <a:rPr lang="es-AR" altLang="es-AR" dirty="0">
                <a:solidFill>
                  <a:srgbClr val="000000"/>
                </a:solidFill>
                <a:latin typeface="Arial" pitchFamily="34" charset="0"/>
                <a:cs typeface="Arial" pitchFamily="34" charset="0"/>
              </a:rPr>
              <a:t>Cliente (</a:t>
            </a:r>
            <a:r>
              <a:rPr lang="es-AR" altLang="es-AR" dirty="0" err="1">
                <a:solidFill>
                  <a:srgbClr val="000000"/>
                </a:solidFill>
                <a:latin typeface="Arial" pitchFamily="34" charset="0"/>
                <a:cs typeface="Arial" pitchFamily="34" charset="0"/>
              </a:rPr>
              <a:t>nom</a:t>
            </a:r>
            <a:r>
              <a:rPr lang="es-AR" altLang="es-AR" dirty="0">
                <a:solidFill>
                  <a:srgbClr val="000000"/>
                </a:solidFill>
                <a:latin typeface="Arial" pitchFamily="34" charset="0"/>
                <a:cs typeface="Arial" pitchFamily="34" charset="0"/>
              </a:rPr>
              <a:t> : </a:t>
            </a:r>
            <a:r>
              <a:rPr lang="es-AR" altLang="es-AR" dirty="0" err="1">
                <a:solidFill>
                  <a:srgbClr val="000000"/>
                </a:solidFill>
                <a:latin typeface="Arial" pitchFamily="34" charset="0"/>
                <a:cs typeface="Arial" pitchFamily="34" charset="0"/>
              </a:rPr>
              <a:t>String</a:t>
            </a:r>
            <a:r>
              <a:rPr lang="es-AR" altLang="es-AR" dirty="0">
                <a:solidFill>
                  <a:srgbClr val="000000"/>
                </a:solidFill>
                <a:latin typeface="Arial" pitchFamily="34" charset="0"/>
                <a:cs typeface="Arial" pitchFamily="34" charset="0"/>
              </a:rPr>
              <a:t>)</a:t>
            </a:r>
          </a:p>
          <a:p>
            <a:pPr algn="l" eaLnBrk="1" hangingPunct="1">
              <a:spcBef>
                <a:spcPct val="0"/>
              </a:spcBef>
              <a:buFontTx/>
              <a:buNone/>
            </a:pPr>
            <a:r>
              <a:rPr lang="es-AR" altLang="es-AR" dirty="0">
                <a:solidFill>
                  <a:srgbClr val="000000"/>
                </a:solidFill>
                <a:latin typeface="Arial" pitchFamily="34" charset="0"/>
                <a:cs typeface="Arial" pitchFamily="34" charset="0"/>
              </a:rPr>
              <a:t>Cliente(</a:t>
            </a:r>
            <a:r>
              <a:rPr lang="es-AR" altLang="es-AR" dirty="0" err="1">
                <a:solidFill>
                  <a:srgbClr val="000000"/>
                </a:solidFill>
                <a:latin typeface="Arial" pitchFamily="34" charset="0"/>
                <a:cs typeface="Arial" pitchFamily="34" charset="0"/>
              </a:rPr>
              <a:t>nom:String,cn:String</a:t>
            </a:r>
            <a:r>
              <a:rPr lang="es-AR" altLang="es-AR" dirty="0">
                <a:solidFill>
                  <a:srgbClr val="000000"/>
                </a:solidFill>
                <a:latin typeface="Arial" pitchFamily="34" charset="0"/>
                <a:cs typeface="Arial" pitchFamily="34" charset="0"/>
              </a:rPr>
              <a:t>,</a:t>
            </a:r>
          </a:p>
          <a:p>
            <a:pPr algn="l" eaLnBrk="1" hangingPunct="1">
              <a:spcBef>
                <a:spcPct val="0"/>
              </a:spcBef>
              <a:buFontTx/>
              <a:buNone/>
            </a:pPr>
            <a:r>
              <a:rPr lang="es-AR" altLang="es-AR" dirty="0">
                <a:solidFill>
                  <a:srgbClr val="000000"/>
                </a:solidFill>
                <a:latin typeface="Arial" pitchFamily="34" charset="0"/>
                <a:cs typeface="Arial" pitchFamily="34" charset="0"/>
              </a:rPr>
              <a:t>                t:String,e:String,</a:t>
            </a:r>
          </a:p>
          <a:p>
            <a:pPr algn="l" eaLnBrk="1" hangingPunct="1">
              <a:spcBef>
                <a:spcPct val="0"/>
              </a:spcBef>
              <a:buFontTx/>
              <a:buNone/>
            </a:pPr>
            <a:r>
              <a:rPr lang="es-AR" altLang="es-AR" dirty="0">
                <a:solidFill>
                  <a:srgbClr val="000000"/>
                </a:solidFill>
                <a:latin typeface="Arial" pitchFamily="34" charset="0"/>
                <a:cs typeface="Arial" pitchFamily="34" charset="0"/>
              </a:rPr>
              <a:t>                s:real,c:String,</a:t>
            </a:r>
          </a:p>
          <a:p>
            <a:pPr algn="l" eaLnBrk="1" hangingPunct="1">
              <a:spcBef>
                <a:spcPct val="0"/>
              </a:spcBef>
              <a:buFontTx/>
              <a:buNone/>
            </a:pPr>
            <a:r>
              <a:rPr lang="es-AR" altLang="es-AR" dirty="0">
                <a:solidFill>
                  <a:srgbClr val="000000"/>
                </a:solidFill>
                <a:latin typeface="Arial" pitchFamily="34" charset="0"/>
                <a:cs typeface="Arial" pitchFamily="34" charset="0"/>
              </a:rPr>
              <a:t>                 </a:t>
            </a:r>
            <a:r>
              <a:rPr lang="es-AR" altLang="es-AR" dirty="0" err="1">
                <a:solidFill>
                  <a:srgbClr val="000000"/>
                </a:solidFill>
                <a:latin typeface="Arial" pitchFamily="34" charset="0"/>
                <a:cs typeface="Arial" pitchFamily="34" charset="0"/>
              </a:rPr>
              <a:t>cu:String,ci:char</a:t>
            </a:r>
            <a:r>
              <a:rPr lang="es-AR" altLang="es-AR" dirty="0">
                <a:solidFill>
                  <a:srgbClr val="000000"/>
                </a:solidFill>
                <a:latin typeface="Arial" pitchFamily="34" charset="0"/>
                <a:cs typeface="Arial" pitchFamily="34" charset="0"/>
              </a:rPr>
              <a:t>)</a:t>
            </a:r>
          </a:p>
          <a:p>
            <a:pPr algn="l" eaLnBrk="1" hangingPunct="1">
              <a:spcBef>
                <a:spcPct val="0"/>
              </a:spcBef>
              <a:buFontTx/>
              <a:buNone/>
            </a:pPr>
            <a:endParaRPr lang="es-AR" altLang="es-AR" dirty="0">
              <a:solidFill>
                <a:srgbClr val="000000"/>
              </a:solidFill>
              <a:latin typeface="Arial" pitchFamily="34" charset="0"/>
              <a:cs typeface="Arial" pitchFamily="34" charset="0"/>
            </a:endParaRPr>
          </a:p>
        </p:txBody>
      </p:sp>
      <p:sp>
        <p:nvSpPr>
          <p:cNvPr id="6" name="Rectangle 5"/>
          <p:cNvSpPr/>
          <p:nvPr/>
        </p:nvSpPr>
        <p:spPr>
          <a:xfrm>
            <a:off x="5148063" y="3212976"/>
            <a:ext cx="3721299" cy="12367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AR" altLang="es-AR" dirty="0" smtClean="0">
                <a:solidFill>
                  <a:srgbClr val="000000"/>
                </a:solidFill>
                <a:latin typeface="Arial" pitchFamily="34" charset="0"/>
                <a:cs typeface="Arial" pitchFamily="34" charset="0"/>
              </a:rPr>
              <a:t>Cliente()</a:t>
            </a:r>
          </a:p>
          <a:p>
            <a:pPr>
              <a:defRPr/>
            </a:pPr>
            <a:r>
              <a:rPr lang="es-ES" dirty="0" smtClean="0">
                <a:solidFill>
                  <a:srgbClr val="000000"/>
                </a:solidFill>
              </a:rPr>
              <a:t>Inicializa </a:t>
            </a:r>
            <a:r>
              <a:rPr lang="es-ES" dirty="0">
                <a:solidFill>
                  <a:srgbClr val="000000"/>
                </a:solidFill>
              </a:rPr>
              <a:t>saldo en 0, ciudad</a:t>
            </a:r>
          </a:p>
          <a:p>
            <a:pPr>
              <a:defRPr/>
            </a:pPr>
            <a:r>
              <a:rPr lang="es-ES" dirty="0">
                <a:solidFill>
                  <a:srgbClr val="000000"/>
                </a:solidFill>
              </a:rPr>
              <a:t>con “Bahía Blanca” CUIT con 12</a:t>
            </a:r>
          </a:p>
          <a:p>
            <a:pPr>
              <a:defRPr/>
            </a:pPr>
            <a:r>
              <a:rPr lang="es-ES" dirty="0">
                <a:solidFill>
                  <a:srgbClr val="000000"/>
                </a:solidFill>
              </a:rPr>
              <a:t>espacios y categoría de IVA </a:t>
            </a:r>
            <a:r>
              <a:rPr lang="es-ES" dirty="0" smtClean="0">
                <a:solidFill>
                  <a:srgbClr val="000000"/>
                </a:solidFill>
              </a:rPr>
              <a:t>con “</a:t>
            </a:r>
            <a:r>
              <a:rPr lang="es-ES" dirty="0">
                <a:solidFill>
                  <a:srgbClr val="000000"/>
                </a:solidFill>
              </a:rPr>
              <a:t>I”</a:t>
            </a:r>
            <a:endParaRPr lang="en-US" dirty="0">
              <a:solidFill>
                <a:srgbClr val="000000"/>
              </a:solidFill>
            </a:endParaRPr>
          </a:p>
        </p:txBody>
      </p:sp>
      <p:sp>
        <p:nvSpPr>
          <p:cNvPr id="7" name="1 Título"/>
          <p:cNvSpPr txBox="1">
            <a:spLocks/>
          </p:cNvSpPr>
          <p:nvPr/>
        </p:nvSpPr>
        <p:spPr>
          <a:xfrm>
            <a:off x="467544" y="0"/>
            <a:ext cx="7931224" cy="1143000"/>
          </a:xfrm>
          <a:prstGeom prst="rect">
            <a:avLst/>
          </a:prstGeom>
        </p:spPr>
        <p:txBody>
          <a:bodyPr anchor="ctr"/>
          <a:lst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a:lstStyle>
          <a:p>
            <a:pPr fontAlgn="auto">
              <a:spcAft>
                <a:spcPts val="0"/>
              </a:spcAft>
              <a:defRPr/>
            </a:pPr>
            <a:r>
              <a:rPr lang="es-ES_tradnl" sz="3600" b="1" dirty="0" smtClean="0">
                <a:solidFill>
                  <a:schemeClr val="tx2">
                    <a:lumMod val="75000"/>
                  </a:schemeClr>
                </a:solidFill>
                <a:latin typeface="Cambria"/>
              </a:rPr>
              <a:t>Caso de Estudio: Clientes y Empleados</a:t>
            </a:r>
            <a:endParaRPr lang="es-AR" sz="3600" b="1" dirty="0">
              <a:solidFill>
                <a:schemeClr val="tx2">
                  <a:lumMod val="75000"/>
                </a:schemeClr>
              </a:solidFill>
              <a:latin typeface="Cambria"/>
            </a:endParaRPr>
          </a:p>
        </p:txBody>
      </p:sp>
    </p:spTree>
    <p:extLst>
      <p:ext uri="{BB962C8B-B14F-4D97-AF65-F5344CB8AC3E}">
        <p14:creationId xmlns:p14="http://schemas.microsoft.com/office/powerpoint/2010/main" val="35812492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06500">
                                            <p:txEl>
                                              <p:pRg st="0" end="0"/>
                                            </p:txEl>
                                          </p:spTgt>
                                        </p:tgtEl>
                                        <p:attrNameLst>
                                          <p:attrName>style.visibility</p:attrName>
                                        </p:attrNameLst>
                                      </p:cBhvr>
                                      <p:to>
                                        <p:strVal val="visible"/>
                                      </p:to>
                                    </p:set>
                                    <p:animEffect transition="in" filter="blinds(horizontal)">
                                      <p:cBhvr>
                                        <p:cTn id="7" dur="500"/>
                                        <p:tgtEl>
                                          <p:spTgt spid="106500">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06500">
                                            <p:txEl>
                                              <p:pRg st="1" end="1"/>
                                            </p:txEl>
                                          </p:spTgt>
                                        </p:tgtEl>
                                        <p:attrNameLst>
                                          <p:attrName>style.visibility</p:attrName>
                                        </p:attrNameLst>
                                      </p:cBhvr>
                                      <p:to>
                                        <p:strVal val="visible"/>
                                      </p:to>
                                    </p:set>
                                    <p:animEffect transition="in" filter="blinds(horizontal)">
                                      <p:cBhvr>
                                        <p:cTn id="10" dur="500"/>
                                        <p:tgtEl>
                                          <p:spTgt spid="106500">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06500">
                                            <p:txEl>
                                              <p:pRg st="2" end="2"/>
                                            </p:txEl>
                                          </p:spTgt>
                                        </p:tgtEl>
                                        <p:attrNameLst>
                                          <p:attrName>style.visibility</p:attrName>
                                        </p:attrNameLst>
                                      </p:cBhvr>
                                      <p:to>
                                        <p:strVal val="visible"/>
                                      </p:to>
                                    </p:set>
                                    <p:animEffect transition="in" filter="blinds(horizontal)">
                                      <p:cBhvr>
                                        <p:cTn id="13" dur="500"/>
                                        <p:tgtEl>
                                          <p:spTgt spid="106500">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106500">
                                            <p:txEl>
                                              <p:pRg st="3" end="3"/>
                                            </p:txEl>
                                          </p:spTgt>
                                        </p:tgtEl>
                                        <p:attrNameLst>
                                          <p:attrName>style.visibility</p:attrName>
                                        </p:attrNameLst>
                                      </p:cBhvr>
                                      <p:to>
                                        <p:strVal val="visible"/>
                                      </p:to>
                                    </p:set>
                                    <p:animEffect transition="in" filter="blinds(horizontal)">
                                      <p:cBhvr>
                                        <p:cTn id="16" dur="500"/>
                                        <p:tgtEl>
                                          <p:spTgt spid="106500">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106500">
                                            <p:txEl>
                                              <p:pRg st="4" end="4"/>
                                            </p:txEl>
                                          </p:spTgt>
                                        </p:tgtEl>
                                        <p:attrNameLst>
                                          <p:attrName>style.visibility</p:attrName>
                                        </p:attrNameLst>
                                      </p:cBhvr>
                                      <p:to>
                                        <p:strVal val="visible"/>
                                      </p:to>
                                    </p:set>
                                    <p:animEffect transition="in" filter="blinds(horizontal)">
                                      <p:cBhvr>
                                        <p:cTn id="19" dur="500"/>
                                        <p:tgtEl>
                                          <p:spTgt spid="106500">
                                            <p:txEl>
                                              <p:pRg st="4" end="4"/>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ntr" presetSubtype="10" fill="hold" nodeType="clickEffect">
                                  <p:stCondLst>
                                    <p:cond delay="0"/>
                                  </p:stCondLst>
                                  <p:childTnLst>
                                    <p:set>
                                      <p:cBhvr>
                                        <p:cTn id="23" dur="1" fill="hold">
                                          <p:stCondLst>
                                            <p:cond delay="0"/>
                                          </p:stCondLst>
                                        </p:cTn>
                                        <p:tgtEl>
                                          <p:spTgt spid="106500">
                                            <p:txEl>
                                              <p:pRg st="5" end="5"/>
                                            </p:txEl>
                                          </p:spTgt>
                                        </p:tgtEl>
                                        <p:attrNameLst>
                                          <p:attrName>style.visibility</p:attrName>
                                        </p:attrNameLst>
                                      </p:cBhvr>
                                      <p:to>
                                        <p:strVal val="visible"/>
                                      </p:to>
                                    </p:set>
                                    <p:animEffect transition="in" filter="blinds(horizontal)">
                                      <p:cBhvr>
                                        <p:cTn id="24" dur="500"/>
                                        <p:tgtEl>
                                          <p:spTgt spid="106500">
                                            <p:txEl>
                                              <p:pRg st="5" end="5"/>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106500">
                                            <p:txEl>
                                              <p:pRg st="6" end="6"/>
                                            </p:txEl>
                                          </p:spTgt>
                                        </p:tgtEl>
                                        <p:attrNameLst>
                                          <p:attrName>style.visibility</p:attrName>
                                        </p:attrNameLst>
                                      </p:cBhvr>
                                      <p:to>
                                        <p:strVal val="visible"/>
                                      </p:to>
                                    </p:set>
                                    <p:animEffect transition="in" filter="blinds(horizontal)">
                                      <p:cBhvr>
                                        <p:cTn id="27" dur="500"/>
                                        <p:tgtEl>
                                          <p:spTgt spid="106500">
                                            <p:txEl>
                                              <p:pRg st="6" end="6"/>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106500">
                                            <p:txEl>
                                              <p:pRg st="7" end="7"/>
                                            </p:txEl>
                                          </p:spTgt>
                                        </p:tgtEl>
                                        <p:attrNameLst>
                                          <p:attrName>style.visibility</p:attrName>
                                        </p:attrNameLst>
                                      </p:cBhvr>
                                      <p:to>
                                        <p:strVal val="visible"/>
                                      </p:to>
                                    </p:set>
                                    <p:animEffect transition="in" filter="blinds(horizontal)">
                                      <p:cBhvr>
                                        <p:cTn id="30" dur="500"/>
                                        <p:tgtEl>
                                          <p:spTgt spid="106500">
                                            <p:txEl>
                                              <p:pRg st="7" end="7"/>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106500">
                                            <p:txEl>
                                              <p:pRg st="8" end="8"/>
                                            </p:txEl>
                                          </p:spTgt>
                                        </p:tgtEl>
                                        <p:attrNameLst>
                                          <p:attrName>style.visibility</p:attrName>
                                        </p:attrNameLst>
                                      </p:cBhvr>
                                      <p:to>
                                        <p:strVal val="visible"/>
                                      </p:to>
                                    </p:set>
                                    <p:animEffect transition="in" filter="blinds(horizontal)">
                                      <p:cBhvr>
                                        <p:cTn id="33" dur="500"/>
                                        <p:tgtEl>
                                          <p:spTgt spid="106500">
                                            <p:txEl>
                                              <p:pRg st="8" end="8"/>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106500">
                                            <p:txEl>
                                              <p:pRg st="9" end="9"/>
                                            </p:txEl>
                                          </p:spTgt>
                                        </p:tgtEl>
                                        <p:attrNameLst>
                                          <p:attrName>style.visibility</p:attrName>
                                        </p:attrNameLst>
                                      </p:cBhvr>
                                      <p:to>
                                        <p:strVal val="visible"/>
                                      </p:to>
                                    </p:set>
                                    <p:animEffect transition="in" filter="blinds(horizontal)">
                                      <p:cBhvr>
                                        <p:cTn id="36" dur="500"/>
                                        <p:tgtEl>
                                          <p:spTgt spid="106500">
                                            <p:txEl>
                                              <p:pRg st="9" end="9"/>
                                            </p:txEl>
                                          </p:spTgt>
                                        </p:tgtEl>
                                      </p:cBhvr>
                                    </p:animEffect>
                                  </p:childTnLst>
                                </p:cTn>
                              </p:par>
                              <p:par>
                                <p:cTn id="37" presetID="3" presetClass="entr" presetSubtype="10" fill="hold" nodeType="withEffect">
                                  <p:stCondLst>
                                    <p:cond delay="0"/>
                                  </p:stCondLst>
                                  <p:childTnLst>
                                    <p:set>
                                      <p:cBhvr>
                                        <p:cTn id="38" dur="1" fill="hold">
                                          <p:stCondLst>
                                            <p:cond delay="0"/>
                                          </p:stCondLst>
                                        </p:cTn>
                                        <p:tgtEl>
                                          <p:spTgt spid="106500">
                                            <p:txEl>
                                              <p:pRg st="10" end="10"/>
                                            </p:txEl>
                                          </p:spTgt>
                                        </p:tgtEl>
                                        <p:attrNameLst>
                                          <p:attrName>style.visibility</p:attrName>
                                        </p:attrNameLst>
                                      </p:cBhvr>
                                      <p:to>
                                        <p:strVal val="visible"/>
                                      </p:to>
                                    </p:set>
                                    <p:animEffect transition="in" filter="blinds(horizontal)">
                                      <p:cBhvr>
                                        <p:cTn id="39" dur="500"/>
                                        <p:tgtEl>
                                          <p:spTgt spid="106500">
                                            <p:txEl>
                                              <p:pRg st="10" end="10"/>
                                            </p:txEl>
                                          </p:spTgt>
                                        </p:tgtEl>
                                      </p:cBhvr>
                                    </p:animEffect>
                                  </p:childTnLst>
                                </p:cTn>
                              </p:par>
                              <p:par>
                                <p:cTn id="40" presetID="3" presetClass="entr" presetSubtype="10" fill="hold" nodeType="withEffect">
                                  <p:stCondLst>
                                    <p:cond delay="0"/>
                                  </p:stCondLst>
                                  <p:childTnLst>
                                    <p:set>
                                      <p:cBhvr>
                                        <p:cTn id="41" dur="1" fill="hold">
                                          <p:stCondLst>
                                            <p:cond delay="0"/>
                                          </p:stCondLst>
                                        </p:cTn>
                                        <p:tgtEl>
                                          <p:spTgt spid="106500">
                                            <p:txEl>
                                              <p:pRg st="11" end="11"/>
                                            </p:txEl>
                                          </p:spTgt>
                                        </p:tgtEl>
                                        <p:attrNameLst>
                                          <p:attrName>style.visibility</p:attrName>
                                        </p:attrNameLst>
                                      </p:cBhvr>
                                      <p:to>
                                        <p:strVal val="visible"/>
                                      </p:to>
                                    </p:set>
                                    <p:animEffect transition="in" filter="blinds(horizontal)">
                                      <p:cBhvr>
                                        <p:cTn id="42" dur="500"/>
                                        <p:tgtEl>
                                          <p:spTgt spid="106500">
                                            <p:txEl>
                                              <p:pRg st="11" end="1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a:xfrm rot="16200000">
            <a:off x="7551351" y="1965850"/>
            <a:ext cx="2438399" cy="365760"/>
          </a:xfrm>
        </p:spPr>
        <p:txBody>
          <a:bodyPr/>
          <a:lstStyle/>
          <a:p>
            <a:pPr>
              <a:defRPr/>
            </a:pPr>
            <a:r>
              <a:rPr lang="en-US">
                <a:solidFill>
                  <a:srgbClr val="000000"/>
                </a:solidFill>
              </a:rPr>
              <a:t>Introducción a la Programación Orientada a Objetos</a:t>
            </a:r>
            <a:endParaRPr lang="es-ES">
              <a:solidFill>
                <a:srgbClr val="000000"/>
              </a:solidFill>
            </a:endParaRPr>
          </a:p>
        </p:txBody>
      </p:sp>
      <p:sp>
        <p:nvSpPr>
          <p:cNvPr id="51203" name="Rectangle 3"/>
          <p:cNvSpPr>
            <a:spLocks noChangeArrowheads="1"/>
          </p:cNvSpPr>
          <p:nvPr/>
        </p:nvSpPr>
        <p:spPr bwMode="auto">
          <a:xfrm>
            <a:off x="468313" y="1032718"/>
            <a:ext cx="4967287" cy="647700"/>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b="1">
                <a:solidFill>
                  <a:srgbClr val="000000"/>
                </a:solidFill>
                <a:latin typeface="Arial" pitchFamily="34" charset="0"/>
                <a:cs typeface="Arial" pitchFamily="34" charset="0"/>
              </a:rPr>
              <a:t>Cliente</a:t>
            </a:r>
          </a:p>
        </p:txBody>
      </p:sp>
      <p:sp>
        <p:nvSpPr>
          <p:cNvPr id="106500" name="Rectangle 4"/>
          <p:cNvSpPr>
            <a:spLocks noChangeArrowheads="1"/>
          </p:cNvSpPr>
          <p:nvPr/>
        </p:nvSpPr>
        <p:spPr bwMode="auto">
          <a:xfrm>
            <a:off x="468313" y="1680418"/>
            <a:ext cx="4967287" cy="5060950"/>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dirty="0">
                <a:solidFill>
                  <a:srgbClr val="000000"/>
                </a:solidFill>
                <a:latin typeface="Arial" pitchFamily="34" charset="0"/>
                <a:cs typeface="Arial" pitchFamily="34" charset="0"/>
              </a:rPr>
              <a:t>&lt;&lt;atributos de instancia&gt;&gt;</a:t>
            </a:r>
          </a:p>
          <a:p>
            <a:pPr algn="l" eaLnBrk="1" hangingPunct="1">
              <a:spcBef>
                <a:spcPct val="0"/>
              </a:spcBef>
              <a:buFontTx/>
              <a:buNone/>
            </a:pPr>
            <a:r>
              <a:rPr lang="es-AR" altLang="es-AR" dirty="0">
                <a:solidFill>
                  <a:srgbClr val="000000"/>
                </a:solidFill>
                <a:latin typeface="Arial" pitchFamily="34" charset="0"/>
                <a:cs typeface="Arial" pitchFamily="34" charset="0"/>
              </a:rPr>
              <a:t>saldo : real</a:t>
            </a:r>
          </a:p>
          <a:p>
            <a:pPr algn="l" eaLnBrk="1" hangingPunct="1">
              <a:spcBef>
                <a:spcPct val="0"/>
              </a:spcBef>
              <a:buFontTx/>
              <a:buNone/>
            </a:pPr>
            <a:r>
              <a:rPr lang="es-AR" altLang="es-AR" dirty="0">
                <a:solidFill>
                  <a:srgbClr val="000000"/>
                </a:solidFill>
                <a:latin typeface="Arial" pitchFamily="34" charset="0"/>
                <a:cs typeface="Arial" pitchFamily="34" charset="0"/>
              </a:rPr>
              <a:t>ciudad : </a:t>
            </a:r>
            <a:r>
              <a:rPr lang="es-AR" altLang="es-AR" dirty="0" err="1">
                <a:solidFill>
                  <a:srgbClr val="000000"/>
                </a:solidFill>
                <a:latin typeface="Arial" pitchFamily="34" charset="0"/>
                <a:cs typeface="Arial" pitchFamily="34" charset="0"/>
              </a:rPr>
              <a:t>String</a:t>
            </a:r>
            <a:endParaRPr lang="es-AR" altLang="es-AR" dirty="0">
              <a:solidFill>
                <a:srgbClr val="000000"/>
              </a:solidFill>
              <a:latin typeface="Arial" pitchFamily="34" charset="0"/>
              <a:cs typeface="Arial" pitchFamily="34" charset="0"/>
            </a:endParaRPr>
          </a:p>
          <a:p>
            <a:pPr algn="l" eaLnBrk="1" hangingPunct="1">
              <a:spcBef>
                <a:spcPct val="0"/>
              </a:spcBef>
              <a:buFontTx/>
              <a:buNone/>
            </a:pPr>
            <a:r>
              <a:rPr lang="es-AR" altLang="es-AR" dirty="0">
                <a:solidFill>
                  <a:srgbClr val="000000"/>
                </a:solidFill>
                <a:latin typeface="Arial" pitchFamily="34" charset="0"/>
                <a:cs typeface="Arial" pitchFamily="34" charset="0"/>
              </a:rPr>
              <a:t>CUIT : </a:t>
            </a:r>
            <a:r>
              <a:rPr lang="es-AR" altLang="es-AR" dirty="0" err="1">
                <a:solidFill>
                  <a:srgbClr val="000000"/>
                </a:solidFill>
                <a:latin typeface="Arial" pitchFamily="34" charset="0"/>
                <a:cs typeface="Arial" pitchFamily="34" charset="0"/>
              </a:rPr>
              <a:t>String</a:t>
            </a:r>
            <a:endParaRPr lang="es-AR" altLang="es-AR" dirty="0">
              <a:solidFill>
                <a:srgbClr val="000000"/>
              </a:solidFill>
              <a:latin typeface="Arial" pitchFamily="34" charset="0"/>
              <a:cs typeface="Arial" pitchFamily="34" charset="0"/>
            </a:endParaRPr>
          </a:p>
          <a:p>
            <a:pPr algn="l" eaLnBrk="1" hangingPunct="1">
              <a:spcBef>
                <a:spcPct val="0"/>
              </a:spcBef>
              <a:buFontTx/>
              <a:buNone/>
            </a:pPr>
            <a:r>
              <a:rPr lang="es-AR" altLang="es-AR" dirty="0" err="1">
                <a:solidFill>
                  <a:srgbClr val="000000"/>
                </a:solidFill>
                <a:latin typeface="Arial" pitchFamily="34" charset="0"/>
                <a:cs typeface="Arial" pitchFamily="34" charset="0"/>
              </a:rPr>
              <a:t>cateIVA</a:t>
            </a:r>
            <a:r>
              <a:rPr lang="es-AR" altLang="es-AR" dirty="0">
                <a:solidFill>
                  <a:srgbClr val="000000"/>
                </a:solidFill>
                <a:latin typeface="Arial" pitchFamily="34" charset="0"/>
                <a:cs typeface="Arial" pitchFamily="34" charset="0"/>
              </a:rPr>
              <a:t> :</a:t>
            </a:r>
            <a:r>
              <a:rPr lang="es-AR" altLang="es-AR" dirty="0" err="1">
                <a:solidFill>
                  <a:srgbClr val="000000"/>
                </a:solidFill>
                <a:latin typeface="Arial" pitchFamily="34" charset="0"/>
                <a:cs typeface="Arial" pitchFamily="34" charset="0"/>
              </a:rPr>
              <a:t>char</a:t>
            </a:r>
            <a:endParaRPr lang="es-AR" altLang="es-AR" dirty="0">
              <a:solidFill>
                <a:srgbClr val="000000"/>
              </a:solidFill>
              <a:latin typeface="Arial" pitchFamily="34" charset="0"/>
              <a:cs typeface="Arial" pitchFamily="34" charset="0"/>
            </a:endParaRPr>
          </a:p>
          <a:p>
            <a:pPr algn="l" eaLnBrk="1" hangingPunct="1">
              <a:spcBef>
                <a:spcPct val="0"/>
              </a:spcBef>
              <a:buFontTx/>
              <a:buNone/>
            </a:pPr>
            <a:r>
              <a:rPr lang="es-AR" altLang="es-AR" dirty="0">
                <a:solidFill>
                  <a:srgbClr val="000000"/>
                </a:solidFill>
                <a:latin typeface="Arial" pitchFamily="34" charset="0"/>
                <a:cs typeface="Arial" pitchFamily="34" charset="0"/>
              </a:rPr>
              <a:t>&lt;&lt;Constructores&gt;&gt;</a:t>
            </a:r>
          </a:p>
          <a:p>
            <a:pPr algn="l" eaLnBrk="1" hangingPunct="1">
              <a:spcBef>
                <a:spcPct val="0"/>
              </a:spcBef>
              <a:buFontTx/>
              <a:buNone/>
            </a:pPr>
            <a:r>
              <a:rPr lang="es-AR" altLang="es-AR" dirty="0">
                <a:solidFill>
                  <a:srgbClr val="000000"/>
                </a:solidFill>
                <a:latin typeface="Arial" pitchFamily="34" charset="0"/>
                <a:cs typeface="Arial" pitchFamily="34" charset="0"/>
              </a:rPr>
              <a:t>…</a:t>
            </a:r>
          </a:p>
          <a:p>
            <a:pPr algn="l" eaLnBrk="1" hangingPunct="1">
              <a:spcBef>
                <a:spcPct val="0"/>
              </a:spcBef>
              <a:buFontTx/>
              <a:buNone/>
            </a:pPr>
            <a:r>
              <a:rPr lang="es-AR" altLang="es-AR" dirty="0">
                <a:solidFill>
                  <a:srgbClr val="000000"/>
                </a:solidFill>
                <a:latin typeface="Arial" pitchFamily="34" charset="0"/>
                <a:cs typeface="Arial" pitchFamily="34" charset="0"/>
              </a:rPr>
              <a:t>&lt;&lt;Comandos&gt;&gt;</a:t>
            </a:r>
          </a:p>
          <a:p>
            <a:pPr algn="l" eaLnBrk="1" hangingPunct="1">
              <a:spcBef>
                <a:spcPct val="0"/>
              </a:spcBef>
              <a:buFontTx/>
              <a:buNone/>
            </a:pPr>
            <a:r>
              <a:rPr lang="es-AR" altLang="es-AR" dirty="0" err="1">
                <a:solidFill>
                  <a:srgbClr val="000000"/>
                </a:solidFill>
                <a:latin typeface="Arial" pitchFamily="34" charset="0"/>
                <a:cs typeface="Arial" pitchFamily="34" charset="0"/>
              </a:rPr>
              <a:t>registrarVenta</a:t>
            </a:r>
            <a:r>
              <a:rPr lang="es-AR" altLang="es-AR" dirty="0">
                <a:solidFill>
                  <a:srgbClr val="000000"/>
                </a:solidFill>
                <a:latin typeface="Arial" pitchFamily="34" charset="0"/>
                <a:cs typeface="Arial" pitchFamily="34" charset="0"/>
              </a:rPr>
              <a:t> ( m : real)</a:t>
            </a:r>
          </a:p>
          <a:p>
            <a:pPr algn="l" eaLnBrk="1" hangingPunct="1">
              <a:spcBef>
                <a:spcPct val="0"/>
              </a:spcBef>
              <a:buFontTx/>
              <a:buNone/>
            </a:pPr>
            <a:r>
              <a:rPr lang="es-AR" altLang="es-AR" dirty="0" err="1">
                <a:solidFill>
                  <a:srgbClr val="000000"/>
                </a:solidFill>
                <a:latin typeface="Arial" pitchFamily="34" charset="0"/>
                <a:cs typeface="Arial" pitchFamily="34" charset="0"/>
              </a:rPr>
              <a:t>registrarCobro</a:t>
            </a:r>
            <a:r>
              <a:rPr lang="es-AR" altLang="es-AR" dirty="0">
                <a:solidFill>
                  <a:srgbClr val="000000"/>
                </a:solidFill>
                <a:latin typeface="Arial" pitchFamily="34" charset="0"/>
                <a:cs typeface="Arial" pitchFamily="34" charset="0"/>
              </a:rPr>
              <a:t> (m:real) </a:t>
            </a:r>
          </a:p>
          <a:p>
            <a:pPr algn="l" eaLnBrk="1" hangingPunct="1">
              <a:spcBef>
                <a:spcPct val="0"/>
              </a:spcBef>
              <a:buFontTx/>
              <a:buNone/>
            </a:pPr>
            <a:r>
              <a:rPr lang="es-AR" altLang="es-AR" dirty="0">
                <a:solidFill>
                  <a:srgbClr val="000000"/>
                </a:solidFill>
                <a:latin typeface="Arial" pitchFamily="34" charset="0"/>
                <a:cs typeface="Arial" pitchFamily="34" charset="0"/>
              </a:rPr>
              <a:t>&lt;&lt;Consultas&gt;&gt;</a:t>
            </a:r>
          </a:p>
          <a:p>
            <a:pPr algn="l" eaLnBrk="1" hangingPunct="1">
              <a:spcBef>
                <a:spcPct val="0"/>
              </a:spcBef>
              <a:buFontTx/>
              <a:buNone/>
            </a:pPr>
            <a:r>
              <a:rPr lang="es-AR" altLang="es-AR" dirty="0" err="1">
                <a:solidFill>
                  <a:srgbClr val="000000"/>
                </a:solidFill>
                <a:latin typeface="Arial" pitchFamily="34" charset="0"/>
                <a:cs typeface="Arial" pitchFamily="34" charset="0"/>
              </a:rPr>
              <a:t>obtenerSaldo</a:t>
            </a:r>
            <a:r>
              <a:rPr lang="es-AR" altLang="es-AR" dirty="0">
                <a:solidFill>
                  <a:srgbClr val="000000"/>
                </a:solidFill>
                <a:latin typeface="Arial" pitchFamily="34" charset="0"/>
                <a:cs typeface="Arial" pitchFamily="34" charset="0"/>
              </a:rPr>
              <a:t> () : real</a:t>
            </a:r>
          </a:p>
        </p:txBody>
      </p:sp>
      <p:sp>
        <p:nvSpPr>
          <p:cNvPr id="6" name="1 Título"/>
          <p:cNvSpPr txBox="1">
            <a:spLocks/>
          </p:cNvSpPr>
          <p:nvPr/>
        </p:nvSpPr>
        <p:spPr>
          <a:xfrm>
            <a:off x="467544" y="0"/>
            <a:ext cx="7931224" cy="1143000"/>
          </a:xfrm>
          <a:prstGeom prst="rect">
            <a:avLst/>
          </a:prstGeom>
        </p:spPr>
        <p:txBody>
          <a:bodyPr anchor="ctr"/>
          <a:lst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a:lstStyle>
          <a:p>
            <a:pPr fontAlgn="auto">
              <a:spcAft>
                <a:spcPts val="0"/>
              </a:spcAft>
              <a:defRPr/>
            </a:pPr>
            <a:r>
              <a:rPr lang="es-ES_tradnl" sz="3600" b="1" dirty="0" smtClean="0">
                <a:solidFill>
                  <a:schemeClr val="tx2">
                    <a:lumMod val="75000"/>
                  </a:schemeClr>
                </a:solidFill>
                <a:latin typeface="Cambria"/>
              </a:rPr>
              <a:t>Caso de Estudio: Clientes y Empleados</a:t>
            </a:r>
            <a:endParaRPr lang="es-AR" sz="3600" b="1" dirty="0">
              <a:solidFill>
                <a:schemeClr val="tx2">
                  <a:lumMod val="75000"/>
                </a:schemeClr>
              </a:solidFill>
              <a:latin typeface="Cambria"/>
            </a:endParaRPr>
          </a:p>
        </p:txBody>
      </p:sp>
    </p:spTree>
    <p:extLst>
      <p:ext uri="{BB962C8B-B14F-4D97-AF65-F5344CB8AC3E}">
        <p14:creationId xmlns:p14="http://schemas.microsoft.com/office/powerpoint/2010/main" val="3812317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6500">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6500">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6500">
                                            <p:txEl>
                                              <p:pRg st="9" end="9"/>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6500">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6500">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pPr>
              <a:defRPr/>
            </a:pPr>
            <a:r>
              <a:rPr lang="en-US" dirty="0" err="1">
                <a:solidFill>
                  <a:srgbClr val="000000"/>
                </a:solidFill>
              </a:rPr>
              <a:t>Introducción</a:t>
            </a:r>
            <a:r>
              <a:rPr lang="en-US" dirty="0">
                <a:solidFill>
                  <a:srgbClr val="000000"/>
                </a:solidFill>
              </a:rPr>
              <a:t> a la </a:t>
            </a:r>
            <a:r>
              <a:rPr lang="en-US" dirty="0" err="1">
                <a:solidFill>
                  <a:srgbClr val="000000"/>
                </a:solidFill>
              </a:rPr>
              <a:t>Programación</a:t>
            </a:r>
            <a:r>
              <a:rPr lang="en-US" dirty="0">
                <a:solidFill>
                  <a:srgbClr val="000000"/>
                </a:solidFill>
              </a:rPr>
              <a:t> </a:t>
            </a:r>
            <a:r>
              <a:rPr lang="en-US" dirty="0" err="1">
                <a:solidFill>
                  <a:srgbClr val="000000"/>
                </a:solidFill>
              </a:rPr>
              <a:t>Orientada</a:t>
            </a:r>
            <a:r>
              <a:rPr lang="en-US" dirty="0">
                <a:solidFill>
                  <a:srgbClr val="000000"/>
                </a:solidFill>
              </a:rPr>
              <a:t> a </a:t>
            </a:r>
            <a:r>
              <a:rPr lang="en-US" dirty="0" err="1">
                <a:solidFill>
                  <a:srgbClr val="000000"/>
                </a:solidFill>
              </a:rPr>
              <a:t>Objetos</a:t>
            </a:r>
            <a:endParaRPr lang="es-ES" dirty="0">
              <a:solidFill>
                <a:srgbClr val="000000"/>
              </a:solidFill>
            </a:endParaRPr>
          </a:p>
        </p:txBody>
      </p:sp>
      <p:sp>
        <p:nvSpPr>
          <p:cNvPr id="52227" name="Rectangle 2"/>
          <p:cNvSpPr>
            <a:spLocks noChangeArrowheads="1"/>
          </p:cNvSpPr>
          <p:nvPr/>
        </p:nvSpPr>
        <p:spPr bwMode="auto">
          <a:xfrm>
            <a:off x="468313" y="999803"/>
            <a:ext cx="4967287" cy="668337"/>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b="1">
                <a:solidFill>
                  <a:srgbClr val="000000"/>
                </a:solidFill>
                <a:latin typeface="Arial" pitchFamily="34" charset="0"/>
                <a:cs typeface="Arial" pitchFamily="34" charset="0"/>
              </a:rPr>
              <a:t>Empleado</a:t>
            </a:r>
          </a:p>
        </p:txBody>
      </p:sp>
      <p:sp>
        <p:nvSpPr>
          <p:cNvPr id="21508" name="Rectangle 3"/>
          <p:cNvSpPr>
            <a:spLocks noChangeArrowheads="1"/>
          </p:cNvSpPr>
          <p:nvPr/>
        </p:nvSpPr>
        <p:spPr bwMode="auto">
          <a:xfrm>
            <a:off x="468313" y="1647503"/>
            <a:ext cx="4967287" cy="4805833"/>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dirty="0">
                <a:solidFill>
                  <a:srgbClr val="000000"/>
                </a:solidFill>
                <a:latin typeface="Arial" pitchFamily="34" charset="0"/>
                <a:cs typeface="Arial" pitchFamily="34" charset="0"/>
              </a:rPr>
              <a:t>&lt;&lt;atributos de instancia&gt;&gt;</a:t>
            </a:r>
          </a:p>
          <a:p>
            <a:pPr algn="l" eaLnBrk="1" hangingPunct="1">
              <a:spcBef>
                <a:spcPct val="0"/>
              </a:spcBef>
              <a:buFontTx/>
              <a:buNone/>
            </a:pPr>
            <a:r>
              <a:rPr lang="es-AR" altLang="es-AR" dirty="0" err="1">
                <a:solidFill>
                  <a:srgbClr val="000000"/>
                </a:solidFill>
                <a:latin typeface="Arial" pitchFamily="34" charset="0"/>
                <a:cs typeface="Arial" pitchFamily="34" charset="0"/>
              </a:rPr>
              <a:t>basico</a:t>
            </a:r>
            <a:r>
              <a:rPr lang="es-AR" altLang="es-AR" dirty="0">
                <a:solidFill>
                  <a:srgbClr val="000000"/>
                </a:solidFill>
                <a:latin typeface="Arial" pitchFamily="34" charset="0"/>
                <a:cs typeface="Arial" pitchFamily="34" charset="0"/>
              </a:rPr>
              <a:t> : real</a:t>
            </a:r>
          </a:p>
          <a:p>
            <a:pPr algn="l" eaLnBrk="1" hangingPunct="1">
              <a:spcBef>
                <a:spcPct val="0"/>
              </a:spcBef>
              <a:buFontTx/>
              <a:buNone/>
            </a:pPr>
            <a:r>
              <a:rPr lang="es-AR" altLang="es-AR" dirty="0" err="1">
                <a:solidFill>
                  <a:srgbClr val="000000"/>
                </a:solidFill>
                <a:latin typeface="Arial" pitchFamily="34" charset="0"/>
                <a:cs typeface="Arial" pitchFamily="34" charset="0"/>
              </a:rPr>
              <a:t>cantHijos</a:t>
            </a:r>
            <a:r>
              <a:rPr lang="es-AR" altLang="es-AR" dirty="0">
                <a:solidFill>
                  <a:srgbClr val="000000"/>
                </a:solidFill>
                <a:latin typeface="Arial" pitchFamily="34" charset="0"/>
                <a:cs typeface="Arial" pitchFamily="34" charset="0"/>
              </a:rPr>
              <a:t> : entero</a:t>
            </a:r>
          </a:p>
          <a:p>
            <a:pPr algn="l" eaLnBrk="1" hangingPunct="1">
              <a:spcBef>
                <a:spcPct val="0"/>
              </a:spcBef>
              <a:buFontTx/>
              <a:buNone/>
            </a:pPr>
            <a:r>
              <a:rPr lang="es-AR" altLang="es-AR" dirty="0" err="1">
                <a:solidFill>
                  <a:srgbClr val="000000"/>
                </a:solidFill>
                <a:latin typeface="Arial" pitchFamily="34" charset="0"/>
                <a:cs typeface="Arial" pitchFamily="34" charset="0"/>
              </a:rPr>
              <a:t>fechaIngreso</a:t>
            </a:r>
            <a:r>
              <a:rPr lang="es-AR" altLang="es-AR" dirty="0">
                <a:solidFill>
                  <a:srgbClr val="000000"/>
                </a:solidFill>
                <a:latin typeface="Arial" pitchFamily="34" charset="0"/>
                <a:cs typeface="Arial" pitchFamily="34" charset="0"/>
              </a:rPr>
              <a:t> : Fecha</a:t>
            </a:r>
          </a:p>
          <a:p>
            <a:pPr algn="l" eaLnBrk="1" hangingPunct="1">
              <a:spcBef>
                <a:spcPct val="0"/>
              </a:spcBef>
              <a:buFontTx/>
              <a:buNone/>
            </a:pPr>
            <a:r>
              <a:rPr lang="es-AR" altLang="es-AR" dirty="0">
                <a:solidFill>
                  <a:srgbClr val="000000"/>
                </a:solidFill>
                <a:latin typeface="Arial" pitchFamily="34" charset="0"/>
                <a:cs typeface="Arial" pitchFamily="34" charset="0"/>
              </a:rPr>
              <a:t>&lt;&lt;Constructores&gt;&gt;</a:t>
            </a:r>
          </a:p>
          <a:p>
            <a:pPr algn="l" eaLnBrk="1" hangingPunct="1">
              <a:spcBef>
                <a:spcPct val="0"/>
              </a:spcBef>
              <a:buFontTx/>
              <a:buNone/>
            </a:pPr>
            <a:r>
              <a:rPr lang="es-AR" altLang="es-AR" dirty="0">
                <a:solidFill>
                  <a:srgbClr val="000000"/>
                </a:solidFill>
                <a:latin typeface="Arial" pitchFamily="34" charset="0"/>
                <a:cs typeface="Arial" pitchFamily="34" charset="0"/>
              </a:rPr>
              <a:t>Empleado()</a:t>
            </a:r>
          </a:p>
          <a:p>
            <a:pPr algn="l" eaLnBrk="1" hangingPunct="1">
              <a:spcBef>
                <a:spcPct val="0"/>
              </a:spcBef>
              <a:buFontTx/>
              <a:buNone/>
            </a:pPr>
            <a:r>
              <a:rPr lang="es-AR" altLang="es-AR" dirty="0">
                <a:solidFill>
                  <a:srgbClr val="000000"/>
                </a:solidFill>
                <a:latin typeface="Arial" pitchFamily="34" charset="0"/>
                <a:cs typeface="Arial" pitchFamily="34" charset="0"/>
              </a:rPr>
              <a:t>Empleado(</a:t>
            </a:r>
            <a:r>
              <a:rPr lang="es-AR" altLang="es-AR" dirty="0" err="1">
                <a:solidFill>
                  <a:srgbClr val="000000"/>
                </a:solidFill>
                <a:latin typeface="Arial" pitchFamily="34" charset="0"/>
                <a:cs typeface="Arial" pitchFamily="34" charset="0"/>
              </a:rPr>
              <a:t>nom</a:t>
            </a:r>
            <a:r>
              <a:rPr lang="es-AR" altLang="es-AR" dirty="0">
                <a:solidFill>
                  <a:srgbClr val="000000"/>
                </a:solidFill>
                <a:latin typeface="Arial" pitchFamily="34" charset="0"/>
                <a:cs typeface="Arial" pitchFamily="34" charset="0"/>
              </a:rPr>
              <a:t> : </a:t>
            </a:r>
            <a:r>
              <a:rPr lang="es-AR" altLang="es-AR" dirty="0" err="1">
                <a:solidFill>
                  <a:srgbClr val="000000"/>
                </a:solidFill>
                <a:latin typeface="Arial" pitchFamily="34" charset="0"/>
                <a:cs typeface="Arial" pitchFamily="34" charset="0"/>
              </a:rPr>
              <a:t>String</a:t>
            </a:r>
            <a:r>
              <a:rPr lang="es-AR" altLang="es-AR" dirty="0">
                <a:solidFill>
                  <a:srgbClr val="000000"/>
                </a:solidFill>
                <a:latin typeface="Arial" pitchFamily="34" charset="0"/>
                <a:cs typeface="Arial" pitchFamily="34" charset="0"/>
              </a:rPr>
              <a:t>)</a:t>
            </a:r>
          </a:p>
          <a:p>
            <a:pPr algn="l" eaLnBrk="1" hangingPunct="1">
              <a:spcBef>
                <a:spcPct val="0"/>
              </a:spcBef>
              <a:buFontTx/>
              <a:buNone/>
            </a:pPr>
            <a:r>
              <a:rPr lang="es-AR" altLang="es-AR" dirty="0">
                <a:solidFill>
                  <a:srgbClr val="000000"/>
                </a:solidFill>
                <a:latin typeface="Arial" pitchFamily="34" charset="0"/>
                <a:cs typeface="Arial" pitchFamily="34" charset="0"/>
              </a:rPr>
              <a:t>Empleado(</a:t>
            </a:r>
            <a:r>
              <a:rPr lang="es-AR" altLang="es-AR" dirty="0" err="1">
                <a:solidFill>
                  <a:srgbClr val="000000"/>
                </a:solidFill>
                <a:latin typeface="Arial" pitchFamily="34" charset="0"/>
                <a:cs typeface="Arial" pitchFamily="34" charset="0"/>
              </a:rPr>
              <a:t>nom:String,cn:String</a:t>
            </a:r>
            <a:r>
              <a:rPr lang="es-AR" altLang="es-AR" dirty="0">
                <a:solidFill>
                  <a:srgbClr val="000000"/>
                </a:solidFill>
                <a:latin typeface="Arial" pitchFamily="34" charset="0"/>
                <a:cs typeface="Arial" pitchFamily="34" charset="0"/>
              </a:rPr>
              <a:t>,</a:t>
            </a:r>
          </a:p>
          <a:p>
            <a:pPr algn="l" eaLnBrk="1" hangingPunct="1">
              <a:spcBef>
                <a:spcPct val="0"/>
              </a:spcBef>
              <a:buFontTx/>
              <a:buNone/>
            </a:pPr>
            <a:r>
              <a:rPr lang="es-AR" altLang="es-AR" dirty="0">
                <a:solidFill>
                  <a:srgbClr val="000000"/>
                </a:solidFill>
                <a:latin typeface="Arial" pitchFamily="34" charset="0"/>
                <a:cs typeface="Arial" pitchFamily="34" charset="0"/>
              </a:rPr>
              <a:t>            </a:t>
            </a:r>
            <a:r>
              <a:rPr lang="es-AR" altLang="es-AR" dirty="0" smtClean="0">
                <a:solidFill>
                  <a:srgbClr val="000000"/>
                </a:solidFill>
                <a:latin typeface="Arial" pitchFamily="34" charset="0"/>
                <a:cs typeface="Arial" pitchFamily="34" charset="0"/>
              </a:rPr>
              <a:t>      </a:t>
            </a:r>
            <a:r>
              <a:rPr lang="es-AR" altLang="es-AR" dirty="0">
                <a:solidFill>
                  <a:srgbClr val="000000"/>
                </a:solidFill>
                <a:latin typeface="Arial" pitchFamily="34" charset="0"/>
                <a:cs typeface="Arial" pitchFamily="34" charset="0"/>
              </a:rPr>
              <a:t>t:String,e:String,</a:t>
            </a:r>
          </a:p>
          <a:p>
            <a:pPr algn="l" eaLnBrk="1" hangingPunct="1">
              <a:spcBef>
                <a:spcPct val="0"/>
              </a:spcBef>
              <a:buFontTx/>
              <a:buNone/>
            </a:pPr>
            <a:r>
              <a:rPr lang="es-AR" altLang="es-AR" dirty="0">
                <a:solidFill>
                  <a:srgbClr val="000000"/>
                </a:solidFill>
                <a:latin typeface="Arial" pitchFamily="34" charset="0"/>
                <a:cs typeface="Arial" pitchFamily="34" charset="0"/>
              </a:rPr>
              <a:t>            </a:t>
            </a:r>
            <a:r>
              <a:rPr lang="es-AR" altLang="es-AR" dirty="0" smtClean="0">
                <a:solidFill>
                  <a:srgbClr val="000000"/>
                </a:solidFill>
                <a:latin typeface="Arial" pitchFamily="34" charset="0"/>
                <a:cs typeface="Arial" pitchFamily="34" charset="0"/>
              </a:rPr>
              <a:t>      </a:t>
            </a:r>
            <a:r>
              <a:rPr lang="es-AR" altLang="es-AR" dirty="0">
                <a:solidFill>
                  <a:srgbClr val="000000"/>
                </a:solidFill>
                <a:latin typeface="Arial" pitchFamily="34" charset="0"/>
                <a:cs typeface="Arial" pitchFamily="34" charset="0"/>
              </a:rPr>
              <a:t>b: </a:t>
            </a:r>
            <a:r>
              <a:rPr lang="es-AR" altLang="es-AR" dirty="0" err="1">
                <a:solidFill>
                  <a:srgbClr val="000000"/>
                </a:solidFill>
                <a:latin typeface="Arial" pitchFamily="34" charset="0"/>
                <a:cs typeface="Arial" pitchFamily="34" charset="0"/>
              </a:rPr>
              <a:t>real,ch:entero</a:t>
            </a:r>
            <a:r>
              <a:rPr lang="es-AR" altLang="es-AR" dirty="0">
                <a:solidFill>
                  <a:srgbClr val="000000"/>
                </a:solidFill>
                <a:latin typeface="Arial" pitchFamily="34" charset="0"/>
                <a:cs typeface="Arial" pitchFamily="34" charset="0"/>
              </a:rPr>
              <a:t>,</a:t>
            </a:r>
          </a:p>
          <a:p>
            <a:pPr algn="l" eaLnBrk="1" hangingPunct="1">
              <a:spcBef>
                <a:spcPct val="0"/>
              </a:spcBef>
              <a:buFontTx/>
              <a:buNone/>
            </a:pPr>
            <a:r>
              <a:rPr lang="es-AR" altLang="es-AR" dirty="0">
                <a:solidFill>
                  <a:srgbClr val="000000"/>
                </a:solidFill>
                <a:latin typeface="Arial" pitchFamily="34" charset="0"/>
                <a:cs typeface="Arial" pitchFamily="34" charset="0"/>
              </a:rPr>
              <a:t>          </a:t>
            </a:r>
            <a:r>
              <a:rPr lang="es-AR" altLang="es-AR" dirty="0" smtClean="0">
                <a:solidFill>
                  <a:srgbClr val="000000"/>
                </a:solidFill>
                <a:latin typeface="Arial" pitchFamily="34" charset="0"/>
                <a:cs typeface="Arial" pitchFamily="34" charset="0"/>
              </a:rPr>
              <a:t>        </a:t>
            </a:r>
            <a:r>
              <a:rPr lang="es-AR" altLang="es-AR" dirty="0">
                <a:solidFill>
                  <a:srgbClr val="000000"/>
                </a:solidFill>
                <a:latin typeface="Arial" pitchFamily="34" charset="0"/>
                <a:cs typeface="Arial" pitchFamily="34" charset="0"/>
              </a:rPr>
              <a:t>fi : Fecha</a:t>
            </a:r>
            <a:r>
              <a:rPr lang="es-AR" altLang="es-AR" dirty="0" smtClean="0">
                <a:solidFill>
                  <a:srgbClr val="000000"/>
                </a:solidFill>
                <a:latin typeface="Arial" pitchFamily="34" charset="0"/>
                <a:cs typeface="Arial" pitchFamily="34" charset="0"/>
              </a:rPr>
              <a:t>)</a:t>
            </a:r>
          </a:p>
          <a:p>
            <a:pPr algn="l" eaLnBrk="1" hangingPunct="1">
              <a:spcBef>
                <a:spcPct val="0"/>
              </a:spcBef>
              <a:buFontTx/>
              <a:buNone/>
            </a:pPr>
            <a:endParaRPr lang="es-AR" altLang="es-AR" dirty="0">
              <a:solidFill>
                <a:srgbClr val="000000"/>
              </a:solidFill>
              <a:latin typeface="Arial" pitchFamily="34" charset="0"/>
              <a:cs typeface="Arial" pitchFamily="34" charset="0"/>
            </a:endParaRPr>
          </a:p>
        </p:txBody>
      </p:sp>
      <p:sp>
        <p:nvSpPr>
          <p:cNvPr id="6" name="Rectangle 5"/>
          <p:cNvSpPr/>
          <p:nvPr/>
        </p:nvSpPr>
        <p:spPr>
          <a:xfrm>
            <a:off x="4932040" y="2924944"/>
            <a:ext cx="3312368" cy="10881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AR" altLang="es-AR" dirty="0" smtClean="0">
                <a:solidFill>
                  <a:srgbClr val="000000"/>
                </a:solidFill>
                <a:latin typeface="Arial" pitchFamily="34" charset="0"/>
                <a:cs typeface="Arial" pitchFamily="34" charset="0"/>
              </a:rPr>
              <a:t>Empleado()</a:t>
            </a:r>
          </a:p>
          <a:p>
            <a:pPr>
              <a:defRPr/>
            </a:pPr>
            <a:r>
              <a:rPr lang="es-ES" dirty="0" smtClean="0">
                <a:solidFill>
                  <a:srgbClr val="000000"/>
                </a:solidFill>
              </a:rPr>
              <a:t>Inicializa </a:t>
            </a:r>
            <a:r>
              <a:rPr lang="es-ES" dirty="0" err="1" smtClean="0">
                <a:solidFill>
                  <a:srgbClr val="000000"/>
                </a:solidFill>
              </a:rPr>
              <a:t>basico</a:t>
            </a:r>
            <a:r>
              <a:rPr lang="es-ES" dirty="0" smtClean="0">
                <a:solidFill>
                  <a:srgbClr val="000000"/>
                </a:solidFill>
              </a:rPr>
              <a:t> </a:t>
            </a:r>
            <a:r>
              <a:rPr lang="es-ES" dirty="0">
                <a:solidFill>
                  <a:srgbClr val="000000"/>
                </a:solidFill>
              </a:rPr>
              <a:t>en </a:t>
            </a:r>
            <a:r>
              <a:rPr lang="es-ES" dirty="0" smtClean="0">
                <a:solidFill>
                  <a:srgbClr val="000000"/>
                </a:solidFill>
              </a:rPr>
              <a:t>5000</a:t>
            </a:r>
            <a:r>
              <a:rPr lang="es-ES" dirty="0">
                <a:solidFill>
                  <a:srgbClr val="000000"/>
                </a:solidFill>
              </a:rPr>
              <a:t>, </a:t>
            </a:r>
            <a:r>
              <a:rPr lang="es-ES" dirty="0" err="1">
                <a:solidFill>
                  <a:srgbClr val="000000"/>
                </a:solidFill>
              </a:rPr>
              <a:t>cantHijos</a:t>
            </a:r>
            <a:r>
              <a:rPr lang="es-ES" dirty="0">
                <a:solidFill>
                  <a:srgbClr val="000000"/>
                </a:solidFill>
              </a:rPr>
              <a:t> en 0 y </a:t>
            </a:r>
            <a:r>
              <a:rPr lang="es-ES" dirty="0" err="1">
                <a:solidFill>
                  <a:srgbClr val="000000"/>
                </a:solidFill>
              </a:rPr>
              <a:t>fechaIngreso</a:t>
            </a:r>
            <a:r>
              <a:rPr lang="es-ES" dirty="0">
                <a:solidFill>
                  <a:srgbClr val="000000"/>
                </a:solidFill>
              </a:rPr>
              <a:t> en 1/1/2005</a:t>
            </a:r>
            <a:endParaRPr lang="en-US" dirty="0">
              <a:solidFill>
                <a:srgbClr val="000000"/>
              </a:solidFill>
            </a:endParaRPr>
          </a:p>
        </p:txBody>
      </p:sp>
      <p:sp>
        <p:nvSpPr>
          <p:cNvPr id="7" name="1 Título"/>
          <p:cNvSpPr txBox="1">
            <a:spLocks/>
          </p:cNvSpPr>
          <p:nvPr/>
        </p:nvSpPr>
        <p:spPr>
          <a:xfrm>
            <a:off x="467544" y="0"/>
            <a:ext cx="7931224" cy="1143000"/>
          </a:xfrm>
          <a:prstGeom prst="rect">
            <a:avLst/>
          </a:prstGeom>
        </p:spPr>
        <p:txBody>
          <a:bodyPr anchor="ctr"/>
          <a:lst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a:lstStyle>
          <a:p>
            <a:pPr fontAlgn="auto">
              <a:spcAft>
                <a:spcPts val="0"/>
              </a:spcAft>
              <a:defRPr/>
            </a:pPr>
            <a:r>
              <a:rPr lang="es-ES_tradnl" sz="3600" b="1" dirty="0" smtClean="0">
                <a:solidFill>
                  <a:schemeClr val="tx2">
                    <a:lumMod val="75000"/>
                  </a:schemeClr>
                </a:solidFill>
                <a:latin typeface="Cambria"/>
              </a:rPr>
              <a:t>Caso de Estudio: Clientes y Empleados</a:t>
            </a:r>
            <a:endParaRPr lang="es-AR" sz="3600" b="1" dirty="0">
              <a:solidFill>
                <a:schemeClr val="tx2">
                  <a:lumMod val="75000"/>
                </a:schemeClr>
              </a:solidFill>
              <a:latin typeface="Cambria"/>
            </a:endParaRPr>
          </a:p>
        </p:txBody>
      </p:sp>
    </p:spTree>
    <p:extLst>
      <p:ext uri="{BB962C8B-B14F-4D97-AF65-F5344CB8AC3E}">
        <p14:creationId xmlns:p14="http://schemas.microsoft.com/office/powerpoint/2010/main" val="3192326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1508">
                                            <p:txEl>
                                              <p:pRg st="0" end="0"/>
                                            </p:txEl>
                                          </p:spTgt>
                                        </p:tgtEl>
                                        <p:attrNameLst>
                                          <p:attrName>style.visibility</p:attrName>
                                        </p:attrNameLst>
                                      </p:cBhvr>
                                      <p:to>
                                        <p:strVal val="visible"/>
                                      </p:to>
                                    </p:set>
                                    <p:animEffect transition="in" filter="blinds(horizontal)">
                                      <p:cBhvr>
                                        <p:cTn id="7" dur="500"/>
                                        <p:tgtEl>
                                          <p:spTgt spid="21508">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1508">
                                            <p:txEl>
                                              <p:pRg st="1" end="1"/>
                                            </p:txEl>
                                          </p:spTgt>
                                        </p:tgtEl>
                                        <p:attrNameLst>
                                          <p:attrName>style.visibility</p:attrName>
                                        </p:attrNameLst>
                                      </p:cBhvr>
                                      <p:to>
                                        <p:strVal val="visible"/>
                                      </p:to>
                                    </p:set>
                                    <p:animEffect transition="in" filter="blinds(horizontal)">
                                      <p:cBhvr>
                                        <p:cTn id="10" dur="500"/>
                                        <p:tgtEl>
                                          <p:spTgt spid="21508">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21508">
                                            <p:txEl>
                                              <p:pRg st="2" end="2"/>
                                            </p:txEl>
                                          </p:spTgt>
                                        </p:tgtEl>
                                        <p:attrNameLst>
                                          <p:attrName>style.visibility</p:attrName>
                                        </p:attrNameLst>
                                      </p:cBhvr>
                                      <p:to>
                                        <p:strVal val="visible"/>
                                      </p:to>
                                    </p:set>
                                    <p:animEffect transition="in" filter="blinds(horizontal)">
                                      <p:cBhvr>
                                        <p:cTn id="13" dur="500"/>
                                        <p:tgtEl>
                                          <p:spTgt spid="21508">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21508">
                                            <p:txEl>
                                              <p:pRg st="3" end="3"/>
                                            </p:txEl>
                                          </p:spTgt>
                                        </p:tgtEl>
                                        <p:attrNameLst>
                                          <p:attrName>style.visibility</p:attrName>
                                        </p:attrNameLst>
                                      </p:cBhvr>
                                      <p:to>
                                        <p:strVal val="visible"/>
                                      </p:to>
                                    </p:set>
                                    <p:animEffect transition="in" filter="blinds(horizontal)">
                                      <p:cBhvr>
                                        <p:cTn id="16" dur="500"/>
                                        <p:tgtEl>
                                          <p:spTgt spid="21508">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nodeType="clickEffect">
                                  <p:stCondLst>
                                    <p:cond delay="0"/>
                                  </p:stCondLst>
                                  <p:childTnLst>
                                    <p:set>
                                      <p:cBhvr>
                                        <p:cTn id="20" dur="1" fill="hold">
                                          <p:stCondLst>
                                            <p:cond delay="0"/>
                                          </p:stCondLst>
                                        </p:cTn>
                                        <p:tgtEl>
                                          <p:spTgt spid="21508">
                                            <p:txEl>
                                              <p:pRg st="4" end="4"/>
                                            </p:txEl>
                                          </p:spTgt>
                                        </p:tgtEl>
                                        <p:attrNameLst>
                                          <p:attrName>style.visibility</p:attrName>
                                        </p:attrNameLst>
                                      </p:cBhvr>
                                      <p:to>
                                        <p:strVal val="visible"/>
                                      </p:to>
                                    </p:set>
                                    <p:animEffect transition="in" filter="blinds(horizontal)">
                                      <p:cBhvr>
                                        <p:cTn id="21" dur="500"/>
                                        <p:tgtEl>
                                          <p:spTgt spid="21508">
                                            <p:txEl>
                                              <p:pRg st="4" end="4"/>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nodeType="clickEffect">
                                  <p:stCondLst>
                                    <p:cond delay="0"/>
                                  </p:stCondLst>
                                  <p:childTnLst>
                                    <p:set>
                                      <p:cBhvr>
                                        <p:cTn id="25" dur="1" fill="hold">
                                          <p:stCondLst>
                                            <p:cond delay="0"/>
                                          </p:stCondLst>
                                        </p:cTn>
                                        <p:tgtEl>
                                          <p:spTgt spid="21508">
                                            <p:txEl>
                                              <p:pRg st="5" end="5"/>
                                            </p:txEl>
                                          </p:spTgt>
                                        </p:tgtEl>
                                        <p:attrNameLst>
                                          <p:attrName>style.visibility</p:attrName>
                                        </p:attrNameLst>
                                      </p:cBhvr>
                                      <p:to>
                                        <p:strVal val="visible"/>
                                      </p:to>
                                    </p:set>
                                    <p:animEffect transition="in" filter="blinds(horizontal)">
                                      <p:cBhvr>
                                        <p:cTn id="26" dur="500"/>
                                        <p:tgtEl>
                                          <p:spTgt spid="21508">
                                            <p:txEl>
                                              <p:pRg st="5" end="5"/>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ntr" presetSubtype="10" fill="hold" nodeType="clickEffect">
                                  <p:stCondLst>
                                    <p:cond delay="0"/>
                                  </p:stCondLst>
                                  <p:childTnLst>
                                    <p:set>
                                      <p:cBhvr>
                                        <p:cTn id="30" dur="1" fill="hold">
                                          <p:stCondLst>
                                            <p:cond delay="0"/>
                                          </p:stCondLst>
                                        </p:cTn>
                                        <p:tgtEl>
                                          <p:spTgt spid="21508">
                                            <p:txEl>
                                              <p:pRg st="6" end="6"/>
                                            </p:txEl>
                                          </p:spTgt>
                                        </p:tgtEl>
                                        <p:attrNameLst>
                                          <p:attrName>style.visibility</p:attrName>
                                        </p:attrNameLst>
                                      </p:cBhvr>
                                      <p:to>
                                        <p:strVal val="visible"/>
                                      </p:to>
                                    </p:set>
                                    <p:animEffect transition="in" filter="blinds(horizontal)">
                                      <p:cBhvr>
                                        <p:cTn id="31" dur="500"/>
                                        <p:tgtEl>
                                          <p:spTgt spid="21508">
                                            <p:txEl>
                                              <p:pRg st="6" end="6"/>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3" presetClass="entr" presetSubtype="10" fill="hold" nodeType="clickEffect">
                                  <p:stCondLst>
                                    <p:cond delay="0"/>
                                  </p:stCondLst>
                                  <p:childTnLst>
                                    <p:set>
                                      <p:cBhvr>
                                        <p:cTn id="35" dur="1" fill="hold">
                                          <p:stCondLst>
                                            <p:cond delay="0"/>
                                          </p:stCondLst>
                                        </p:cTn>
                                        <p:tgtEl>
                                          <p:spTgt spid="21508">
                                            <p:txEl>
                                              <p:pRg st="7" end="7"/>
                                            </p:txEl>
                                          </p:spTgt>
                                        </p:tgtEl>
                                        <p:attrNameLst>
                                          <p:attrName>style.visibility</p:attrName>
                                        </p:attrNameLst>
                                      </p:cBhvr>
                                      <p:to>
                                        <p:strVal val="visible"/>
                                      </p:to>
                                    </p:set>
                                    <p:animEffect transition="in" filter="blinds(horizontal)">
                                      <p:cBhvr>
                                        <p:cTn id="36" dur="500"/>
                                        <p:tgtEl>
                                          <p:spTgt spid="21508">
                                            <p:txEl>
                                              <p:pRg st="7" end="7"/>
                                            </p:txEl>
                                          </p:spTgt>
                                        </p:tgtEl>
                                      </p:cBhvr>
                                    </p:animEffect>
                                  </p:childTnLst>
                                </p:cTn>
                              </p:par>
                              <p:par>
                                <p:cTn id="37" presetID="3" presetClass="entr" presetSubtype="10" fill="hold" nodeType="withEffect">
                                  <p:stCondLst>
                                    <p:cond delay="0"/>
                                  </p:stCondLst>
                                  <p:childTnLst>
                                    <p:set>
                                      <p:cBhvr>
                                        <p:cTn id="38" dur="1" fill="hold">
                                          <p:stCondLst>
                                            <p:cond delay="0"/>
                                          </p:stCondLst>
                                        </p:cTn>
                                        <p:tgtEl>
                                          <p:spTgt spid="21508">
                                            <p:txEl>
                                              <p:pRg st="8" end="8"/>
                                            </p:txEl>
                                          </p:spTgt>
                                        </p:tgtEl>
                                        <p:attrNameLst>
                                          <p:attrName>style.visibility</p:attrName>
                                        </p:attrNameLst>
                                      </p:cBhvr>
                                      <p:to>
                                        <p:strVal val="visible"/>
                                      </p:to>
                                    </p:set>
                                    <p:animEffect transition="in" filter="blinds(horizontal)">
                                      <p:cBhvr>
                                        <p:cTn id="39" dur="500"/>
                                        <p:tgtEl>
                                          <p:spTgt spid="21508">
                                            <p:txEl>
                                              <p:pRg st="8" end="8"/>
                                            </p:txEl>
                                          </p:spTgt>
                                        </p:tgtEl>
                                      </p:cBhvr>
                                    </p:animEffect>
                                  </p:childTnLst>
                                </p:cTn>
                              </p:par>
                              <p:par>
                                <p:cTn id="40" presetID="3" presetClass="entr" presetSubtype="10" fill="hold" nodeType="withEffect">
                                  <p:stCondLst>
                                    <p:cond delay="0"/>
                                  </p:stCondLst>
                                  <p:childTnLst>
                                    <p:set>
                                      <p:cBhvr>
                                        <p:cTn id="41" dur="1" fill="hold">
                                          <p:stCondLst>
                                            <p:cond delay="0"/>
                                          </p:stCondLst>
                                        </p:cTn>
                                        <p:tgtEl>
                                          <p:spTgt spid="21508">
                                            <p:txEl>
                                              <p:pRg st="9" end="9"/>
                                            </p:txEl>
                                          </p:spTgt>
                                        </p:tgtEl>
                                        <p:attrNameLst>
                                          <p:attrName>style.visibility</p:attrName>
                                        </p:attrNameLst>
                                      </p:cBhvr>
                                      <p:to>
                                        <p:strVal val="visible"/>
                                      </p:to>
                                    </p:set>
                                    <p:animEffect transition="in" filter="blinds(horizontal)">
                                      <p:cBhvr>
                                        <p:cTn id="42" dur="500"/>
                                        <p:tgtEl>
                                          <p:spTgt spid="21508">
                                            <p:txEl>
                                              <p:pRg st="9" end="9"/>
                                            </p:txEl>
                                          </p:spTgt>
                                        </p:tgtEl>
                                      </p:cBhvr>
                                    </p:animEffect>
                                  </p:childTnLst>
                                </p:cTn>
                              </p:par>
                              <p:par>
                                <p:cTn id="43" presetID="3" presetClass="entr" presetSubtype="10" fill="hold" nodeType="withEffect">
                                  <p:stCondLst>
                                    <p:cond delay="0"/>
                                  </p:stCondLst>
                                  <p:childTnLst>
                                    <p:set>
                                      <p:cBhvr>
                                        <p:cTn id="44" dur="1" fill="hold">
                                          <p:stCondLst>
                                            <p:cond delay="0"/>
                                          </p:stCondLst>
                                        </p:cTn>
                                        <p:tgtEl>
                                          <p:spTgt spid="21508">
                                            <p:txEl>
                                              <p:pRg st="10" end="10"/>
                                            </p:txEl>
                                          </p:spTgt>
                                        </p:tgtEl>
                                        <p:attrNameLst>
                                          <p:attrName>style.visibility</p:attrName>
                                        </p:attrNameLst>
                                      </p:cBhvr>
                                      <p:to>
                                        <p:strVal val="visible"/>
                                      </p:to>
                                    </p:set>
                                    <p:animEffect transition="in" filter="blinds(horizontal)">
                                      <p:cBhvr>
                                        <p:cTn id="45" dur="500"/>
                                        <p:tgtEl>
                                          <p:spTgt spid="21508">
                                            <p:txEl>
                                              <p:pRg st="10" end="1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a:xfrm rot="16200000">
            <a:off x="7551351" y="1889328"/>
            <a:ext cx="2438399" cy="365760"/>
          </a:xfrm>
        </p:spPr>
        <p:txBody>
          <a:bodyPr/>
          <a:lstStyle/>
          <a:p>
            <a:pPr>
              <a:defRPr/>
            </a:pPr>
            <a:r>
              <a:rPr lang="en-US">
                <a:solidFill>
                  <a:srgbClr val="000000"/>
                </a:solidFill>
              </a:rPr>
              <a:t>Introducción a la Programación Orientada a Objetos</a:t>
            </a:r>
            <a:endParaRPr lang="es-ES">
              <a:solidFill>
                <a:srgbClr val="000000"/>
              </a:solidFill>
            </a:endParaRPr>
          </a:p>
        </p:txBody>
      </p:sp>
      <p:sp>
        <p:nvSpPr>
          <p:cNvPr id="53251" name="Rectangle 2"/>
          <p:cNvSpPr>
            <a:spLocks noChangeArrowheads="1"/>
          </p:cNvSpPr>
          <p:nvPr/>
        </p:nvSpPr>
        <p:spPr bwMode="auto">
          <a:xfrm>
            <a:off x="468313" y="883171"/>
            <a:ext cx="4967287" cy="668337"/>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b="1">
                <a:solidFill>
                  <a:srgbClr val="000000"/>
                </a:solidFill>
                <a:latin typeface="Arial" pitchFamily="34" charset="0"/>
                <a:cs typeface="Arial" pitchFamily="34" charset="0"/>
              </a:rPr>
              <a:t>Empleado</a:t>
            </a:r>
          </a:p>
        </p:txBody>
      </p:sp>
      <p:sp>
        <p:nvSpPr>
          <p:cNvPr id="21508" name="Rectangle 3"/>
          <p:cNvSpPr>
            <a:spLocks noChangeArrowheads="1"/>
          </p:cNvSpPr>
          <p:nvPr/>
        </p:nvSpPr>
        <p:spPr bwMode="auto">
          <a:xfrm>
            <a:off x="468313" y="1530871"/>
            <a:ext cx="4967287" cy="5138489"/>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dirty="0">
                <a:solidFill>
                  <a:srgbClr val="000000"/>
                </a:solidFill>
                <a:latin typeface="Arial" pitchFamily="34" charset="0"/>
                <a:cs typeface="Arial" pitchFamily="34" charset="0"/>
              </a:rPr>
              <a:t>&lt;&lt;atributos de instancia&gt;&gt;</a:t>
            </a:r>
          </a:p>
          <a:p>
            <a:pPr algn="l" eaLnBrk="1" hangingPunct="1">
              <a:spcBef>
                <a:spcPct val="0"/>
              </a:spcBef>
              <a:buFontTx/>
              <a:buNone/>
            </a:pPr>
            <a:r>
              <a:rPr lang="es-AR" altLang="es-AR" dirty="0" err="1">
                <a:solidFill>
                  <a:srgbClr val="000000"/>
                </a:solidFill>
                <a:latin typeface="Arial" pitchFamily="34" charset="0"/>
                <a:cs typeface="Arial" pitchFamily="34" charset="0"/>
              </a:rPr>
              <a:t>basico</a:t>
            </a:r>
            <a:r>
              <a:rPr lang="es-AR" altLang="es-AR" dirty="0">
                <a:solidFill>
                  <a:srgbClr val="000000"/>
                </a:solidFill>
                <a:latin typeface="Arial" pitchFamily="34" charset="0"/>
                <a:cs typeface="Arial" pitchFamily="34" charset="0"/>
              </a:rPr>
              <a:t> : real</a:t>
            </a:r>
          </a:p>
          <a:p>
            <a:pPr algn="l" eaLnBrk="1" hangingPunct="1">
              <a:spcBef>
                <a:spcPct val="0"/>
              </a:spcBef>
              <a:buFontTx/>
              <a:buNone/>
            </a:pPr>
            <a:r>
              <a:rPr lang="es-AR" altLang="es-AR" dirty="0" err="1">
                <a:solidFill>
                  <a:srgbClr val="000000"/>
                </a:solidFill>
                <a:latin typeface="Arial" pitchFamily="34" charset="0"/>
                <a:cs typeface="Arial" pitchFamily="34" charset="0"/>
              </a:rPr>
              <a:t>cantHijos</a:t>
            </a:r>
            <a:r>
              <a:rPr lang="es-AR" altLang="es-AR" dirty="0">
                <a:solidFill>
                  <a:srgbClr val="000000"/>
                </a:solidFill>
                <a:latin typeface="Arial" pitchFamily="34" charset="0"/>
                <a:cs typeface="Arial" pitchFamily="34" charset="0"/>
              </a:rPr>
              <a:t> : entero</a:t>
            </a:r>
          </a:p>
          <a:p>
            <a:pPr algn="l" eaLnBrk="1" hangingPunct="1">
              <a:spcBef>
                <a:spcPct val="0"/>
              </a:spcBef>
              <a:buFontTx/>
              <a:buNone/>
            </a:pPr>
            <a:r>
              <a:rPr lang="es-AR" altLang="es-AR" dirty="0" err="1">
                <a:solidFill>
                  <a:srgbClr val="000000"/>
                </a:solidFill>
                <a:latin typeface="Arial" pitchFamily="34" charset="0"/>
                <a:cs typeface="Arial" pitchFamily="34" charset="0"/>
              </a:rPr>
              <a:t>fechaIngreso</a:t>
            </a:r>
            <a:r>
              <a:rPr lang="es-AR" altLang="es-AR" dirty="0">
                <a:solidFill>
                  <a:srgbClr val="000000"/>
                </a:solidFill>
                <a:latin typeface="Arial" pitchFamily="34" charset="0"/>
                <a:cs typeface="Arial" pitchFamily="34" charset="0"/>
              </a:rPr>
              <a:t> : Fecha</a:t>
            </a:r>
          </a:p>
          <a:p>
            <a:pPr algn="l" eaLnBrk="1" hangingPunct="1">
              <a:spcBef>
                <a:spcPct val="0"/>
              </a:spcBef>
              <a:buFontTx/>
              <a:buNone/>
            </a:pPr>
            <a:r>
              <a:rPr lang="es-AR" altLang="es-AR" dirty="0">
                <a:solidFill>
                  <a:srgbClr val="000000"/>
                </a:solidFill>
                <a:latin typeface="Arial" pitchFamily="34" charset="0"/>
                <a:cs typeface="Arial" pitchFamily="34" charset="0"/>
              </a:rPr>
              <a:t>&lt;&lt;Constructores&gt;&gt;…</a:t>
            </a:r>
          </a:p>
          <a:p>
            <a:pPr algn="l" eaLnBrk="1" hangingPunct="1">
              <a:spcBef>
                <a:spcPct val="0"/>
              </a:spcBef>
              <a:buFontTx/>
              <a:buNone/>
            </a:pPr>
            <a:r>
              <a:rPr lang="es-AR" altLang="es-AR" dirty="0">
                <a:solidFill>
                  <a:srgbClr val="000000"/>
                </a:solidFill>
                <a:latin typeface="Arial" pitchFamily="34" charset="0"/>
                <a:cs typeface="Arial" pitchFamily="34" charset="0"/>
              </a:rPr>
              <a:t>&lt;&lt;Comandos&gt;&gt;</a:t>
            </a:r>
          </a:p>
          <a:p>
            <a:pPr algn="l" eaLnBrk="1" hangingPunct="1">
              <a:spcBef>
                <a:spcPct val="0"/>
              </a:spcBef>
              <a:buFontTx/>
              <a:buNone/>
            </a:pPr>
            <a:r>
              <a:rPr lang="es-AR" altLang="es-AR" dirty="0" err="1">
                <a:solidFill>
                  <a:srgbClr val="000000"/>
                </a:solidFill>
                <a:latin typeface="Arial" pitchFamily="34" charset="0"/>
                <a:cs typeface="Arial" pitchFamily="34" charset="0"/>
              </a:rPr>
              <a:t>establecerBasico</a:t>
            </a:r>
            <a:r>
              <a:rPr lang="es-AR" altLang="es-AR" dirty="0">
                <a:solidFill>
                  <a:srgbClr val="000000"/>
                </a:solidFill>
                <a:latin typeface="Arial" pitchFamily="34" charset="0"/>
                <a:cs typeface="Arial" pitchFamily="34" charset="0"/>
              </a:rPr>
              <a:t> (</a:t>
            </a:r>
            <a:r>
              <a:rPr lang="es-AR" altLang="es-AR" dirty="0" err="1">
                <a:solidFill>
                  <a:srgbClr val="000000"/>
                </a:solidFill>
                <a:latin typeface="Arial" pitchFamily="34" charset="0"/>
                <a:cs typeface="Arial" pitchFamily="34" charset="0"/>
              </a:rPr>
              <a:t>sb</a:t>
            </a:r>
            <a:r>
              <a:rPr lang="es-AR" altLang="es-AR" dirty="0">
                <a:solidFill>
                  <a:srgbClr val="000000"/>
                </a:solidFill>
                <a:latin typeface="Arial" pitchFamily="34" charset="0"/>
                <a:cs typeface="Arial" pitchFamily="34" charset="0"/>
              </a:rPr>
              <a:t> :real )</a:t>
            </a:r>
          </a:p>
          <a:p>
            <a:pPr algn="l" eaLnBrk="1" hangingPunct="1">
              <a:spcBef>
                <a:spcPct val="0"/>
              </a:spcBef>
              <a:buFontTx/>
              <a:buNone/>
            </a:pPr>
            <a:r>
              <a:rPr lang="es-AR" altLang="es-AR" dirty="0" err="1">
                <a:solidFill>
                  <a:srgbClr val="000000"/>
                </a:solidFill>
                <a:latin typeface="Arial" pitchFamily="34" charset="0"/>
                <a:cs typeface="Arial" pitchFamily="34" charset="0"/>
              </a:rPr>
              <a:t>aumentarBasico</a:t>
            </a:r>
            <a:r>
              <a:rPr lang="es-AR" altLang="es-AR" dirty="0">
                <a:solidFill>
                  <a:srgbClr val="000000"/>
                </a:solidFill>
                <a:latin typeface="Arial" pitchFamily="34" charset="0"/>
                <a:cs typeface="Arial" pitchFamily="34" charset="0"/>
              </a:rPr>
              <a:t> (a: real )…</a:t>
            </a:r>
          </a:p>
          <a:p>
            <a:pPr algn="l" eaLnBrk="1" hangingPunct="1">
              <a:spcBef>
                <a:spcPct val="0"/>
              </a:spcBef>
              <a:buFontTx/>
              <a:buNone/>
            </a:pPr>
            <a:r>
              <a:rPr lang="es-AR" altLang="es-AR" dirty="0">
                <a:solidFill>
                  <a:srgbClr val="000000"/>
                </a:solidFill>
                <a:latin typeface="Arial" pitchFamily="34" charset="0"/>
                <a:cs typeface="Arial" pitchFamily="34" charset="0"/>
              </a:rPr>
              <a:t>&lt;&lt;Consultas&gt;&gt;</a:t>
            </a:r>
          </a:p>
          <a:p>
            <a:pPr algn="l" eaLnBrk="1" hangingPunct="1">
              <a:spcBef>
                <a:spcPct val="0"/>
              </a:spcBef>
              <a:buFontTx/>
              <a:buNone/>
            </a:pPr>
            <a:r>
              <a:rPr lang="es-AR" altLang="es-AR" dirty="0" err="1" smtClean="0">
                <a:solidFill>
                  <a:srgbClr val="000000"/>
                </a:solidFill>
                <a:latin typeface="Arial" pitchFamily="34" charset="0"/>
                <a:cs typeface="Arial" pitchFamily="34" charset="0"/>
              </a:rPr>
              <a:t>masAntiguo</a:t>
            </a:r>
            <a:r>
              <a:rPr lang="es-AR" altLang="es-AR" dirty="0" smtClean="0">
                <a:solidFill>
                  <a:srgbClr val="000000"/>
                </a:solidFill>
                <a:latin typeface="Arial" pitchFamily="34" charset="0"/>
                <a:cs typeface="Arial" pitchFamily="34" charset="0"/>
              </a:rPr>
              <a:t>(e :Empleado ) </a:t>
            </a:r>
          </a:p>
          <a:p>
            <a:pPr algn="l" eaLnBrk="1" hangingPunct="1">
              <a:spcBef>
                <a:spcPct val="0"/>
              </a:spcBef>
              <a:buFontTx/>
              <a:buNone/>
            </a:pPr>
            <a:r>
              <a:rPr lang="es-AR" altLang="es-AR" dirty="0" smtClean="0">
                <a:solidFill>
                  <a:srgbClr val="000000"/>
                </a:solidFill>
                <a:latin typeface="Arial" pitchFamily="34" charset="0"/>
                <a:cs typeface="Arial" pitchFamily="34" charset="0"/>
              </a:rPr>
              <a:t>: booleano</a:t>
            </a:r>
          </a:p>
          <a:p>
            <a:pPr algn="l" eaLnBrk="1" hangingPunct="1">
              <a:spcBef>
                <a:spcPct val="0"/>
              </a:spcBef>
              <a:buFontTx/>
              <a:buNone/>
            </a:pPr>
            <a:r>
              <a:rPr lang="es-AR" altLang="es-AR" dirty="0" err="1" smtClean="0">
                <a:solidFill>
                  <a:srgbClr val="000000"/>
                </a:solidFill>
                <a:latin typeface="Arial" pitchFamily="34" charset="0"/>
                <a:cs typeface="Arial" pitchFamily="34" charset="0"/>
              </a:rPr>
              <a:t>obtenerBasico</a:t>
            </a:r>
            <a:r>
              <a:rPr lang="es-AR" altLang="es-AR" dirty="0" smtClean="0">
                <a:solidFill>
                  <a:srgbClr val="000000"/>
                </a:solidFill>
                <a:latin typeface="Arial" pitchFamily="34" charset="0"/>
                <a:cs typeface="Arial" pitchFamily="34" charset="0"/>
              </a:rPr>
              <a:t> </a:t>
            </a:r>
            <a:r>
              <a:rPr lang="es-AR" altLang="es-AR" dirty="0">
                <a:solidFill>
                  <a:srgbClr val="000000"/>
                </a:solidFill>
                <a:latin typeface="Arial" pitchFamily="34" charset="0"/>
                <a:cs typeface="Arial" pitchFamily="34" charset="0"/>
              </a:rPr>
              <a:t>() : real</a:t>
            </a:r>
          </a:p>
          <a:p>
            <a:pPr algn="l" eaLnBrk="1" hangingPunct="1">
              <a:spcBef>
                <a:spcPct val="0"/>
              </a:spcBef>
              <a:buFontTx/>
              <a:buNone/>
            </a:pPr>
            <a:r>
              <a:rPr lang="es-AR" altLang="es-AR" dirty="0" err="1">
                <a:solidFill>
                  <a:srgbClr val="000000"/>
                </a:solidFill>
                <a:latin typeface="Arial" pitchFamily="34" charset="0"/>
                <a:cs typeface="Arial" pitchFamily="34" charset="0"/>
              </a:rPr>
              <a:t>sueldoNeto</a:t>
            </a:r>
            <a:r>
              <a:rPr lang="es-AR" altLang="es-AR" dirty="0">
                <a:solidFill>
                  <a:srgbClr val="000000"/>
                </a:solidFill>
                <a:latin typeface="Arial" pitchFamily="34" charset="0"/>
                <a:cs typeface="Arial" pitchFamily="34" charset="0"/>
              </a:rPr>
              <a:t> (</a:t>
            </a:r>
            <a:r>
              <a:rPr lang="es-AR" altLang="es-AR" dirty="0" err="1">
                <a:solidFill>
                  <a:srgbClr val="000000"/>
                </a:solidFill>
                <a:latin typeface="Arial" pitchFamily="34" charset="0"/>
                <a:cs typeface="Arial" pitchFamily="34" charset="0"/>
              </a:rPr>
              <a:t>mh</a:t>
            </a:r>
            <a:r>
              <a:rPr lang="es-AR" altLang="es-AR" dirty="0">
                <a:solidFill>
                  <a:srgbClr val="000000"/>
                </a:solidFill>
                <a:latin typeface="Arial" pitchFamily="34" charset="0"/>
                <a:cs typeface="Arial" pitchFamily="34" charset="0"/>
              </a:rPr>
              <a:t>: real) : real</a:t>
            </a:r>
          </a:p>
          <a:p>
            <a:pPr algn="l" eaLnBrk="1" hangingPunct="1">
              <a:spcBef>
                <a:spcPct val="0"/>
              </a:spcBef>
              <a:buFontTx/>
              <a:buNone/>
            </a:pPr>
            <a:r>
              <a:rPr lang="es-AR" altLang="es-AR" dirty="0" err="1">
                <a:solidFill>
                  <a:srgbClr val="000000"/>
                </a:solidFill>
                <a:latin typeface="Arial" pitchFamily="34" charset="0"/>
                <a:cs typeface="Arial" pitchFamily="34" charset="0"/>
              </a:rPr>
              <a:t>diasVacaciones</a:t>
            </a:r>
            <a:r>
              <a:rPr lang="es-AR" altLang="es-AR" dirty="0">
                <a:solidFill>
                  <a:srgbClr val="000000"/>
                </a:solidFill>
                <a:latin typeface="Arial" pitchFamily="34" charset="0"/>
                <a:cs typeface="Arial" pitchFamily="34" charset="0"/>
              </a:rPr>
              <a:t> () : entero</a:t>
            </a:r>
          </a:p>
        </p:txBody>
      </p:sp>
      <p:sp>
        <p:nvSpPr>
          <p:cNvPr id="7" name="Rectangle 6"/>
          <p:cNvSpPr/>
          <p:nvPr/>
        </p:nvSpPr>
        <p:spPr>
          <a:xfrm>
            <a:off x="4525963" y="2383358"/>
            <a:ext cx="4327525" cy="22098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endParaRPr lang="es-ES" sz="2200" i="1" dirty="0">
              <a:solidFill>
                <a:srgbClr val="000000"/>
              </a:solidFill>
            </a:endParaRPr>
          </a:p>
          <a:p>
            <a:pPr>
              <a:defRPr/>
            </a:pPr>
            <a:r>
              <a:rPr lang="es-AR" altLang="es-AR" sz="2000" dirty="0" err="1">
                <a:solidFill>
                  <a:srgbClr val="000000"/>
                </a:solidFill>
                <a:latin typeface="Arial" pitchFamily="34" charset="0"/>
                <a:cs typeface="Arial" pitchFamily="34" charset="0"/>
              </a:rPr>
              <a:t>sueldoNeto</a:t>
            </a:r>
            <a:r>
              <a:rPr lang="es-AR" altLang="es-AR" sz="2000" dirty="0">
                <a:solidFill>
                  <a:srgbClr val="000000"/>
                </a:solidFill>
                <a:latin typeface="Arial" pitchFamily="34" charset="0"/>
                <a:cs typeface="Arial" pitchFamily="34" charset="0"/>
              </a:rPr>
              <a:t> (</a:t>
            </a:r>
            <a:r>
              <a:rPr lang="es-AR" altLang="es-AR" sz="2000" dirty="0" err="1">
                <a:solidFill>
                  <a:srgbClr val="000000"/>
                </a:solidFill>
                <a:latin typeface="Arial" pitchFamily="34" charset="0"/>
                <a:cs typeface="Arial" pitchFamily="34" charset="0"/>
              </a:rPr>
              <a:t>mh</a:t>
            </a:r>
            <a:r>
              <a:rPr lang="es-AR" altLang="es-AR" sz="2000" dirty="0">
                <a:solidFill>
                  <a:srgbClr val="000000"/>
                </a:solidFill>
                <a:latin typeface="Arial" pitchFamily="34" charset="0"/>
                <a:cs typeface="Arial" pitchFamily="34" charset="0"/>
              </a:rPr>
              <a:t>: real) : real</a:t>
            </a:r>
          </a:p>
          <a:p>
            <a:pPr>
              <a:defRPr/>
            </a:pPr>
            <a:r>
              <a:rPr lang="es-ES" sz="2200" i="1" dirty="0">
                <a:solidFill>
                  <a:srgbClr val="000000"/>
                </a:solidFill>
              </a:rPr>
              <a:t>Retorna el salario básico más $1000 si tiene entre 10 y 15 años de antigüedad y $2000 si tiene más de 15 años de antigüedad. A este valor se le suma $h por cada hijo. </a:t>
            </a:r>
            <a:endParaRPr lang="en-US" sz="2200" i="1" dirty="0">
              <a:solidFill>
                <a:srgbClr val="000000"/>
              </a:solidFill>
            </a:endParaRPr>
          </a:p>
          <a:p>
            <a:pPr algn="ctr">
              <a:defRPr/>
            </a:pPr>
            <a:endParaRPr lang="en-US" dirty="0">
              <a:solidFill>
                <a:srgbClr val="000000"/>
              </a:solidFill>
            </a:endParaRPr>
          </a:p>
        </p:txBody>
      </p:sp>
      <p:sp>
        <p:nvSpPr>
          <p:cNvPr id="10" name="Rectangle 9"/>
          <p:cNvSpPr/>
          <p:nvPr/>
        </p:nvSpPr>
        <p:spPr>
          <a:xfrm>
            <a:off x="4572000" y="4915421"/>
            <a:ext cx="4281488" cy="17272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defRPr/>
            </a:pPr>
            <a:r>
              <a:rPr lang="es-AR" altLang="es-AR" sz="2000" dirty="0" err="1">
                <a:solidFill>
                  <a:srgbClr val="000000"/>
                </a:solidFill>
                <a:latin typeface="Arial" pitchFamily="34" charset="0"/>
                <a:cs typeface="Arial" pitchFamily="34" charset="0"/>
              </a:rPr>
              <a:t>diasVacaciones</a:t>
            </a:r>
            <a:r>
              <a:rPr lang="es-AR" altLang="es-AR" sz="2000" dirty="0">
                <a:solidFill>
                  <a:srgbClr val="000000"/>
                </a:solidFill>
                <a:latin typeface="Arial" pitchFamily="34" charset="0"/>
                <a:cs typeface="Arial" pitchFamily="34" charset="0"/>
              </a:rPr>
              <a:t> () : entero</a:t>
            </a:r>
          </a:p>
          <a:p>
            <a:pPr>
              <a:defRPr/>
            </a:pPr>
            <a:r>
              <a:rPr lang="es-ES" sz="2200" i="1" dirty="0" smtClean="0">
                <a:solidFill>
                  <a:srgbClr val="000000"/>
                </a:solidFill>
              </a:rPr>
              <a:t>Retorna 7 días si la antigüedad es mayor a 1 año y menor a 5, 15 días a partir de </a:t>
            </a:r>
            <a:r>
              <a:rPr lang="es-ES" sz="2200" i="1" dirty="0">
                <a:solidFill>
                  <a:srgbClr val="000000"/>
                </a:solidFill>
              </a:rPr>
              <a:t>5 años y </a:t>
            </a:r>
            <a:r>
              <a:rPr lang="es-ES" sz="2200" i="1" dirty="0" smtClean="0">
                <a:solidFill>
                  <a:srgbClr val="000000"/>
                </a:solidFill>
              </a:rPr>
              <a:t>21 días a partir de 10 </a:t>
            </a:r>
            <a:r>
              <a:rPr lang="es-ES" sz="2200" i="1" dirty="0">
                <a:solidFill>
                  <a:srgbClr val="000000"/>
                </a:solidFill>
              </a:rPr>
              <a:t>años.</a:t>
            </a:r>
            <a:endParaRPr lang="en-US" sz="2200" dirty="0">
              <a:solidFill>
                <a:srgbClr val="000000"/>
              </a:solidFill>
            </a:endParaRPr>
          </a:p>
        </p:txBody>
      </p:sp>
      <p:sp>
        <p:nvSpPr>
          <p:cNvPr id="22" name="Rectangle 21"/>
          <p:cNvSpPr/>
          <p:nvPr/>
        </p:nvSpPr>
        <p:spPr>
          <a:xfrm>
            <a:off x="4525963" y="864121"/>
            <a:ext cx="4327525" cy="1427162"/>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endParaRPr lang="es-ES" sz="2200" i="1" dirty="0">
              <a:solidFill>
                <a:srgbClr val="000000"/>
              </a:solidFill>
            </a:endParaRPr>
          </a:p>
          <a:p>
            <a:pPr>
              <a:spcBef>
                <a:spcPct val="0"/>
              </a:spcBef>
            </a:pPr>
            <a:r>
              <a:rPr lang="es-AR" altLang="es-AR" dirty="0" err="1">
                <a:solidFill>
                  <a:srgbClr val="000000"/>
                </a:solidFill>
                <a:latin typeface="Arial" pitchFamily="34" charset="0"/>
                <a:cs typeface="Arial" pitchFamily="34" charset="0"/>
              </a:rPr>
              <a:t>masAntiguo</a:t>
            </a:r>
            <a:r>
              <a:rPr lang="es-AR" altLang="es-AR" dirty="0">
                <a:solidFill>
                  <a:srgbClr val="000000"/>
                </a:solidFill>
                <a:latin typeface="Arial" pitchFamily="34" charset="0"/>
                <a:cs typeface="Arial" pitchFamily="34" charset="0"/>
              </a:rPr>
              <a:t>(e :Empleado </a:t>
            </a:r>
            <a:r>
              <a:rPr lang="es-AR" altLang="es-AR" dirty="0" smtClean="0">
                <a:solidFill>
                  <a:srgbClr val="000000"/>
                </a:solidFill>
                <a:latin typeface="Arial" pitchFamily="34" charset="0"/>
                <a:cs typeface="Arial" pitchFamily="34" charset="0"/>
              </a:rPr>
              <a:t>): </a:t>
            </a:r>
            <a:r>
              <a:rPr lang="es-AR" altLang="es-AR" dirty="0">
                <a:solidFill>
                  <a:srgbClr val="000000"/>
                </a:solidFill>
                <a:latin typeface="Arial" pitchFamily="34" charset="0"/>
                <a:cs typeface="Arial" pitchFamily="34" charset="0"/>
              </a:rPr>
              <a:t>booleano</a:t>
            </a:r>
          </a:p>
          <a:p>
            <a:pPr>
              <a:defRPr/>
            </a:pPr>
            <a:r>
              <a:rPr lang="en-US" sz="2200" i="1" dirty="0" err="1">
                <a:solidFill>
                  <a:srgbClr val="000000"/>
                </a:solidFill>
              </a:rPr>
              <a:t>Retorna</a:t>
            </a:r>
            <a:r>
              <a:rPr lang="en-US" sz="2200" i="1" dirty="0">
                <a:solidFill>
                  <a:srgbClr val="000000"/>
                </a:solidFill>
              </a:rPr>
              <a:t> </a:t>
            </a:r>
            <a:r>
              <a:rPr lang="en-US" sz="2200" i="1" dirty="0" err="1">
                <a:solidFill>
                  <a:srgbClr val="000000"/>
                </a:solidFill>
              </a:rPr>
              <a:t>verdadero</a:t>
            </a:r>
            <a:r>
              <a:rPr lang="en-US" sz="2200" i="1" dirty="0">
                <a:solidFill>
                  <a:srgbClr val="000000"/>
                </a:solidFill>
              </a:rPr>
              <a:t> </a:t>
            </a:r>
            <a:r>
              <a:rPr lang="en-US" sz="2200" i="1" dirty="0" err="1">
                <a:solidFill>
                  <a:srgbClr val="000000"/>
                </a:solidFill>
              </a:rPr>
              <a:t>si</a:t>
            </a:r>
            <a:r>
              <a:rPr lang="en-US" sz="2200" i="1" dirty="0">
                <a:solidFill>
                  <a:srgbClr val="000000"/>
                </a:solidFill>
              </a:rPr>
              <a:t> el </a:t>
            </a:r>
            <a:r>
              <a:rPr lang="en-US" sz="2200" i="1" dirty="0" err="1">
                <a:solidFill>
                  <a:srgbClr val="000000"/>
                </a:solidFill>
              </a:rPr>
              <a:t>empleado</a:t>
            </a:r>
            <a:r>
              <a:rPr lang="en-US" sz="2200" i="1" dirty="0">
                <a:solidFill>
                  <a:srgbClr val="000000"/>
                </a:solidFill>
              </a:rPr>
              <a:t> que </a:t>
            </a:r>
            <a:r>
              <a:rPr lang="en-US" sz="2200" i="1" dirty="0" err="1">
                <a:solidFill>
                  <a:srgbClr val="000000"/>
                </a:solidFill>
              </a:rPr>
              <a:t>recibe</a:t>
            </a:r>
            <a:r>
              <a:rPr lang="en-US" sz="2200" i="1" dirty="0">
                <a:solidFill>
                  <a:srgbClr val="000000"/>
                </a:solidFill>
              </a:rPr>
              <a:t> el </a:t>
            </a:r>
            <a:r>
              <a:rPr lang="en-US" sz="2200" i="1" dirty="0" err="1">
                <a:solidFill>
                  <a:srgbClr val="000000"/>
                </a:solidFill>
              </a:rPr>
              <a:t>mensaje</a:t>
            </a:r>
            <a:r>
              <a:rPr lang="en-US" sz="2200" i="1" dirty="0">
                <a:solidFill>
                  <a:srgbClr val="000000"/>
                </a:solidFill>
              </a:rPr>
              <a:t> </a:t>
            </a:r>
            <a:r>
              <a:rPr lang="en-US" sz="2200" i="1" dirty="0" err="1">
                <a:solidFill>
                  <a:srgbClr val="000000"/>
                </a:solidFill>
              </a:rPr>
              <a:t>es</a:t>
            </a:r>
            <a:r>
              <a:rPr lang="en-US" sz="2200" i="1" dirty="0">
                <a:solidFill>
                  <a:srgbClr val="000000"/>
                </a:solidFill>
              </a:rPr>
              <a:t> </a:t>
            </a:r>
            <a:r>
              <a:rPr lang="en-US" sz="2200" i="1" dirty="0" err="1">
                <a:solidFill>
                  <a:srgbClr val="000000"/>
                </a:solidFill>
              </a:rPr>
              <a:t>más</a:t>
            </a:r>
            <a:r>
              <a:rPr lang="en-US" sz="2200" i="1" dirty="0">
                <a:solidFill>
                  <a:srgbClr val="000000"/>
                </a:solidFill>
              </a:rPr>
              <a:t> </a:t>
            </a:r>
            <a:r>
              <a:rPr lang="en-US" sz="2200" i="1" dirty="0" err="1">
                <a:solidFill>
                  <a:srgbClr val="000000"/>
                </a:solidFill>
              </a:rPr>
              <a:t>antiguo</a:t>
            </a:r>
            <a:r>
              <a:rPr lang="en-US" sz="2200" i="1" dirty="0">
                <a:solidFill>
                  <a:srgbClr val="000000"/>
                </a:solidFill>
              </a:rPr>
              <a:t> que el </a:t>
            </a:r>
            <a:r>
              <a:rPr lang="en-US" sz="2200" i="1" dirty="0" err="1">
                <a:solidFill>
                  <a:srgbClr val="000000"/>
                </a:solidFill>
              </a:rPr>
              <a:t>argumento</a:t>
            </a:r>
            <a:endParaRPr lang="en-US" sz="2200" i="1" dirty="0">
              <a:solidFill>
                <a:srgbClr val="000000"/>
              </a:solidFill>
            </a:endParaRPr>
          </a:p>
          <a:p>
            <a:pPr>
              <a:defRPr/>
            </a:pPr>
            <a:endParaRPr lang="en-US" sz="2000" i="1" dirty="0">
              <a:solidFill>
                <a:srgbClr val="000000"/>
              </a:solidFill>
              <a:latin typeface="Arial" panose="020B0604020202020204" pitchFamily="34" charset="0"/>
              <a:cs typeface="Arial" panose="020B0604020202020204" pitchFamily="34" charset="0"/>
            </a:endParaRPr>
          </a:p>
        </p:txBody>
      </p:sp>
      <p:sp>
        <p:nvSpPr>
          <p:cNvPr id="9" name="1 Título"/>
          <p:cNvSpPr txBox="1">
            <a:spLocks/>
          </p:cNvSpPr>
          <p:nvPr/>
        </p:nvSpPr>
        <p:spPr>
          <a:xfrm>
            <a:off x="467544" y="0"/>
            <a:ext cx="7931224" cy="1143000"/>
          </a:xfrm>
          <a:prstGeom prst="rect">
            <a:avLst/>
          </a:prstGeom>
        </p:spPr>
        <p:txBody>
          <a:bodyPr anchor="ctr"/>
          <a:lst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a:lstStyle>
          <a:p>
            <a:pPr fontAlgn="auto">
              <a:spcAft>
                <a:spcPts val="0"/>
              </a:spcAft>
              <a:defRPr/>
            </a:pPr>
            <a:r>
              <a:rPr lang="es-ES_tradnl" sz="3600" b="1" dirty="0" smtClean="0">
                <a:solidFill>
                  <a:schemeClr val="tx2">
                    <a:lumMod val="75000"/>
                  </a:schemeClr>
                </a:solidFill>
                <a:latin typeface="Cambria"/>
              </a:rPr>
              <a:t>Caso de Estudio: Clientes y Empleados</a:t>
            </a:r>
            <a:endParaRPr lang="es-AR" sz="3600" b="1" dirty="0">
              <a:solidFill>
                <a:schemeClr val="tx2">
                  <a:lumMod val="75000"/>
                </a:schemeClr>
              </a:solidFill>
              <a:latin typeface="Cambria"/>
            </a:endParaRPr>
          </a:p>
        </p:txBody>
      </p:sp>
    </p:spTree>
    <p:extLst>
      <p:ext uri="{BB962C8B-B14F-4D97-AF65-F5344CB8AC3E}">
        <p14:creationId xmlns:p14="http://schemas.microsoft.com/office/powerpoint/2010/main" val="6501539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1508">
                                            <p:txEl>
                                              <p:pRg st="5" end="5"/>
                                            </p:txEl>
                                          </p:spTgt>
                                        </p:tgtEl>
                                        <p:attrNameLst>
                                          <p:attrName>style.visibility</p:attrName>
                                        </p:attrNameLst>
                                      </p:cBhvr>
                                      <p:to>
                                        <p:strVal val="visible"/>
                                      </p:to>
                                    </p:set>
                                    <p:animEffect transition="in" filter="blinds(horizontal)">
                                      <p:cBhvr>
                                        <p:cTn id="7" dur="500"/>
                                        <p:tgtEl>
                                          <p:spTgt spid="21508">
                                            <p:txEl>
                                              <p:pRg st="5" end="5"/>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1508">
                                            <p:txEl>
                                              <p:pRg st="6" end="6"/>
                                            </p:txEl>
                                          </p:spTgt>
                                        </p:tgtEl>
                                        <p:attrNameLst>
                                          <p:attrName>style.visibility</p:attrName>
                                        </p:attrNameLst>
                                      </p:cBhvr>
                                      <p:to>
                                        <p:strVal val="visible"/>
                                      </p:to>
                                    </p:set>
                                    <p:animEffect transition="in" filter="blinds(horizontal)">
                                      <p:cBhvr>
                                        <p:cTn id="10" dur="500"/>
                                        <p:tgtEl>
                                          <p:spTgt spid="21508">
                                            <p:txEl>
                                              <p:pRg st="6" end="6"/>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21508">
                                            <p:txEl>
                                              <p:pRg st="7" end="7"/>
                                            </p:txEl>
                                          </p:spTgt>
                                        </p:tgtEl>
                                        <p:attrNameLst>
                                          <p:attrName>style.visibility</p:attrName>
                                        </p:attrNameLst>
                                      </p:cBhvr>
                                      <p:to>
                                        <p:strVal val="visible"/>
                                      </p:to>
                                    </p:set>
                                    <p:animEffect transition="in" filter="blinds(horizontal)">
                                      <p:cBhvr>
                                        <p:cTn id="13" dur="500"/>
                                        <p:tgtEl>
                                          <p:spTgt spid="21508">
                                            <p:txEl>
                                              <p:pRg st="7" end="7"/>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nodeType="clickEffect">
                                  <p:stCondLst>
                                    <p:cond delay="0"/>
                                  </p:stCondLst>
                                  <p:childTnLst>
                                    <p:set>
                                      <p:cBhvr>
                                        <p:cTn id="17" dur="1" fill="hold">
                                          <p:stCondLst>
                                            <p:cond delay="0"/>
                                          </p:stCondLst>
                                        </p:cTn>
                                        <p:tgtEl>
                                          <p:spTgt spid="21508">
                                            <p:txEl>
                                              <p:pRg st="8" end="8"/>
                                            </p:txEl>
                                          </p:spTgt>
                                        </p:tgtEl>
                                        <p:attrNameLst>
                                          <p:attrName>style.visibility</p:attrName>
                                        </p:attrNameLst>
                                      </p:cBhvr>
                                      <p:to>
                                        <p:strVal val="visible"/>
                                      </p:to>
                                    </p:set>
                                    <p:animEffect transition="in" filter="blinds(horizontal)">
                                      <p:cBhvr>
                                        <p:cTn id="18" dur="500"/>
                                        <p:tgtEl>
                                          <p:spTgt spid="21508">
                                            <p:txEl>
                                              <p:pRg st="8" end="8"/>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21508">
                                            <p:txEl>
                                              <p:pRg st="9" end="9"/>
                                            </p:txEl>
                                          </p:spTgt>
                                        </p:tgtEl>
                                        <p:attrNameLst>
                                          <p:attrName>style.visibility</p:attrName>
                                        </p:attrNameLst>
                                      </p:cBhvr>
                                      <p:to>
                                        <p:strVal val="visible"/>
                                      </p:to>
                                    </p:set>
                                    <p:animEffect transition="in" filter="blinds(horizontal)">
                                      <p:cBhvr>
                                        <p:cTn id="21" dur="500"/>
                                        <p:tgtEl>
                                          <p:spTgt spid="21508">
                                            <p:txEl>
                                              <p:pRg st="9" end="9"/>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21508">
                                            <p:txEl>
                                              <p:pRg st="10" end="10"/>
                                            </p:txEl>
                                          </p:spTgt>
                                        </p:tgtEl>
                                        <p:attrNameLst>
                                          <p:attrName>style.visibility</p:attrName>
                                        </p:attrNameLst>
                                      </p:cBhvr>
                                      <p:to>
                                        <p:strVal val="visible"/>
                                      </p:to>
                                    </p:set>
                                    <p:animEffect transition="in" filter="blinds(horizontal)">
                                      <p:cBhvr>
                                        <p:cTn id="24" dur="500"/>
                                        <p:tgtEl>
                                          <p:spTgt spid="21508">
                                            <p:txEl>
                                              <p:pRg st="10" end="10"/>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21508">
                                            <p:txEl>
                                              <p:pRg st="11" end="11"/>
                                            </p:txEl>
                                          </p:spTgt>
                                        </p:tgtEl>
                                        <p:attrNameLst>
                                          <p:attrName>style.visibility</p:attrName>
                                        </p:attrNameLst>
                                      </p:cBhvr>
                                      <p:to>
                                        <p:strVal val="visible"/>
                                      </p:to>
                                    </p:set>
                                    <p:animEffect transition="in" filter="blinds(horizontal)">
                                      <p:cBhvr>
                                        <p:cTn id="27" dur="500"/>
                                        <p:tgtEl>
                                          <p:spTgt spid="21508">
                                            <p:txEl>
                                              <p:pRg st="11" end="11"/>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21508">
                                            <p:txEl>
                                              <p:pRg st="12" end="12"/>
                                            </p:txEl>
                                          </p:spTgt>
                                        </p:tgtEl>
                                        <p:attrNameLst>
                                          <p:attrName>style.visibility</p:attrName>
                                        </p:attrNameLst>
                                      </p:cBhvr>
                                      <p:to>
                                        <p:strVal val="visible"/>
                                      </p:to>
                                    </p:set>
                                    <p:animEffect transition="in" filter="blinds(horizontal)">
                                      <p:cBhvr>
                                        <p:cTn id="30" dur="500"/>
                                        <p:tgtEl>
                                          <p:spTgt spid="21508">
                                            <p:txEl>
                                              <p:pRg st="12" end="12"/>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21508">
                                            <p:txEl>
                                              <p:pRg st="13" end="13"/>
                                            </p:txEl>
                                          </p:spTgt>
                                        </p:tgtEl>
                                        <p:attrNameLst>
                                          <p:attrName>style.visibility</p:attrName>
                                        </p:attrNameLst>
                                      </p:cBhvr>
                                      <p:to>
                                        <p:strVal val="visible"/>
                                      </p:to>
                                    </p:set>
                                    <p:animEffect transition="in" filter="blinds(horizontal)">
                                      <p:cBhvr>
                                        <p:cTn id="33" dur="500"/>
                                        <p:tgtEl>
                                          <p:spTgt spid="21508">
                                            <p:txEl>
                                              <p:pRg st="13" end="13"/>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blinds(horizontal)">
                                      <p:cBhvr>
                                        <p:cTn id="38" dur="500"/>
                                        <p:tgtEl>
                                          <p:spTgt spid="5"/>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blinds(horizontal)">
                                      <p:cBhvr>
                                        <p:cTn id="41" dur="500"/>
                                        <p:tgtEl>
                                          <p:spTgt spid="7"/>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blinds(horizontal)">
                                      <p:cBhvr>
                                        <p:cTn id="44" dur="500"/>
                                        <p:tgtEl>
                                          <p:spTgt spid="10"/>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blinds(horizontal)">
                                      <p:cBhvr>
                                        <p:cTn id="4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10" grpId="0" animBg="1"/>
      <p:bldP spid="2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3"/>
          <p:cNvSpPr>
            <a:spLocks noGrp="1"/>
          </p:cNvSpPr>
          <p:nvPr>
            <p:ph type="ftr" sz="quarter" idx="10"/>
          </p:nvPr>
        </p:nvSpPr>
        <p:spPr>
          <a:xfrm rot="16200000">
            <a:off x="7551351" y="1852121"/>
            <a:ext cx="2438399" cy="365760"/>
          </a:xfrm>
        </p:spPr>
        <p:txBody>
          <a:bodyPr/>
          <a:lstStyle/>
          <a:p>
            <a:pPr>
              <a:defRPr/>
            </a:pPr>
            <a:r>
              <a:rPr lang="en-US" dirty="0" err="1">
                <a:solidFill>
                  <a:srgbClr val="000000"/>
                </a:solidFill>
                <a:latin typeface="Arial" pitchFamily="34" charset="0"/>
                <a:cs typeface="Arial" pitchFamily="34" charset="0"/>
              </a:rPr>
              <a:t>Introducción</a:t>
            </a:r>
            <a:r>
              <a:rPr lang="en-US" dirty="0">
                <a:solidFill>
                  <a:srgbClr val="000000"/>
                </a:solidFill>
                <a:latin typeface="Arial" pitchFamily="34" charset="0"/>
                <a:cs typeface="Arial" pitchFamily="34" charset="0"/>
              </a:rPr>
              <a:t> a la </a:t>
            </a:r>
            <a:r>
              <a:rPr lang="en-US" dirty="0" err="1">
                <a:solidFill>
                  <a:srgbClr val="000000"/>
                </a:solidFill>
                <a:latin typeface="Arial" pitchFamily="34" charset="0"/>
                <a:cs typeface="Arial" pitchFamily="34" charset="0"/>
              </a:rPr>
              <a:t>Programación</a:t>
            </a:r>
            <a:r>
              <a:rPr lang="en-US" dirty="0">
                <a:solidFill>
                  <a:srgbClr val="000000"/>
                </a:solidFill>
                <a:latin typeface="Arial" pitchFamily="34" charset="0"/>
                <a:cs typeface="Arial" pitchFamily="34" charset="0"/>
              </a:rPr>
              <a:t> </a:t>
            </a:r>
            <a:r>
              <a:rPr lang="en-US" dirty="0" err="1">
                <a:solidFill>
                  <a:srgbClr val="000000"/>
                </a:solidFill>
                <a:latin typeface="Arial" pitchFamily="34" charset="0"/>
                <a:cs typeface="Arial" pitchFamily="34" charset="0"/>
              </a:rPr>
              <a:t>Orientada</a:t>
            </a:r>
            <a:r>
              <a:rPr lang="en-US" dirty="0">
                <a:solidFill>
                  <a:srgbClr val="000000"/>
                </a:solidFill>
                <a:latin typeface="Arial" pitchFamily="34" charset="0"/>
                <a:cs typeface="Arial" pitchFamily="34" charset="0"/>
              </a:rPr>
              <a:t> a </a:t>
            </a:r>
            <a:r>
              <a:rPr lang="en-US" dirty="0" err="1">
                <a:solidFill>
                  <a:srgbClr val="000000"/>
                </a:solidFill>
                <a:latin typeface="Arial" pitchFamily="34" charset="0"/>
                <a:cs typeface="Arial" pitchFamily="34" charset="0"/>
              </a:rPr>
              <a:t>Objetos</a:t>
            </a:r>
            <a:endParaRPr lang="es-ES" dirty="0">
              <a:solidFill>
                <a:srgbClr val="000000"/>
              </a:solidFill>
              <a:latin typeface="Arial" pitchFamily="34" charset="0"/>
              <a:cs typeface="Arial" pitchFamily="34" charset="0"/>
            </a:endParaRPr>
          </a:p>
        </p:txBody>
      </p:sp>
      <p:sp>
        <p:nvSpPr>
          <p:cNvPr id="54275" name="Rectangle 5"/>
          <p:cNvSpPr>
            <a:spLocks noChangeArrowheads="1"/>
          </p:cNvSpPr>
          <p:nvPr/>
        </p:nvSpPr>
        <p:spPr bwMode="auto">
          <a:xfrm>
            <a:off x="2925763" y="845964"/>
            <a:ext cx="2595562" cy="290512"/>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b="1">
                <a:solidFill>
                  <a:srgbClr val="000000"/>
                </a:solidFill>
                <a:latin typeface="Arial" pitchFamily="34" charset="0"/>
                <a:cs typeface="Arial" pitchFamily="34" charset="0"/>
              </a:rPr>
              <a:t>Persona</a:t>
            </a:r>
          </a:p>
        </p:txBody>
      </p:sp>
      <p:sp>
        <p:nvSpPr>
          <p:cNvPr id="54276" name="Rectangle 6"/>
          <p:cNvSpPr>
            <a:spLocks noChangeArrowheads="1"/>
          </p:cNvSpPr>
          <p:nvPr/>
        </p:nvSpPr>
        <p:spPr bwMode="auto">
          <a:xfrm>
            <a:off x="2936875" y="1149176"/>
            <a:ext cx="2595563" cy="2165350"/>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sz="1200">
                <a:solidFill>
                  <a:srgbClr val="000000"/>
                </a:solidFill>
                <a:latin typeface="Arial" pitchFamily="34" charset="0"/>
                <a:cs typeface="Arial" pitchFamily="34" charset="0"/>
              </a:rPr>
              <a:t>&lt;&lt;atributos de instancia&gt;&gt;</a:t>
            </a:r>
          </a:p>
          <a:p>
            <a:pPr algn="l" eaLnBrk="1" hangingPunct="1">
              <a:spcBef>
                <a:spcPct val="0"/>
              </a:spcBef>
              <a:buFontTx/>
              <a:buNone/>
            </a:pPr>
            <a:r>
              <a:rPr lang="es-AR" altLang="es-AR" sz="1200">
                <a:solidFill>
                  <a:srgbClr val="000000"/>
                </a:solidFill>
                <a:latin typeface="Arial" pitchFamily="34" charset="0"/>
                <a:cs typeface="Arial" pitchFamily="34" charset="0"/>
              </a:rPr>
              <a:t>…</a:t>
            </a:r>
          </a:p>
          <a:p>
            <a:pPr algn="l" eaLnBrk="1" hangingPunct="1">
              <a:spcBef>
                <a:spcPct val="0"/>
              </a:spcBef>
              <a:buFontTx/>
              <a:buNone/>
            </a:pPr>
            <a:endParaRPr lang="es-AR" altLang="es-AR" sz="1200">
              <a:solidFill>
                <a:srgbClr val="000000"/>
              </a:solidFill>
              <a:latin typeface="Arial" pitchFamily="34" charset="0"/>
              <a:cs typeface="Arial" pitchFamily="34" charset="0"/>
            </a:endParaRPr>
          </a:p>
          <a:p>
            <a:pPr algn="l" eaLnBrk="1" hangingPunct="1">
              <a:spcBef>
                <a:spcPct val="0"/>
              </a:spcBef>
              <a:buFontTx/>
              <a:buNone/>
            </a:pPr>
            <a:r>
              <a:rPr lang="es-AR" altLang="es-AR" sz="1200">
                <a:solidFill>
                  <a:srgbClr val="000000"/>
                </a:solidFill>
                <a:latin typeface="Arial" pitchFamily="34" charset="0"/>
                <a:cs typeface="Arial" pitchFamily="34" charset="0"/>
              </a:rPr>
              <a:t>&lt;&lt;Constructores&gt;&gt;</a:t>
            </a:r>
          </a:p>
          <a:p>
            <a:pPr algn="l" eaLnBrk="1" hangingPunct="1">
              <a:spcBef>
                <a:spcPct val="0"/>
              </a:spcBef>
              <a:buFontTx/>
              <a:buNone/>
            </a:pPr>
            <a:r>
              <a:rPr lang="es-AR" altLang="es-AR" sz="1200">
                <a:solidFill>
                  <a:srgbClr val="000000"/>
                </a:solidFill>
                <a:latin typeface="Arial" pitchFamily="34" charset="0"/>
                <a:cs typeface="Arial" pitchFamily="34" charset="0"/>
              </a:rPr>
              <a:t>…</a:t>
            </a:r>
          </a:p>
          <a:p>
            <a:pPr algn="l" eaLnBrk="1" hangingPunct="1">
              <a:spcBef>
                <a:spcPct val="0"/>
              </a:spcBef>
              <a:buFontTx/>
              <a:buNone/>
            </a:pPr>
            <a:r>
              <a:rPr lang="es-AR" altLang="es-AR" sz="1200">
                <a:solidFill>
                  <a:srgbClr val="000000"/>
                </a:solidFill>
                <a:latin typeface="Arial" pitchFamily="34" charset="0"/>
                <a:cs typeface="Arial" pitchFamily="34" charset="0"/>
              </a:rPr>
              <a:t>&lt;&lt;Comandos&gt;&gt;</a:t>
            </a:r>
          </a:p>
          <a:p>
            <a:pPr algn="l" eaLnBrk="1" hangingPunct="1">
              <a:spcBef>
                <a:spcPct val="0"/>
              </a:spcBef>
              <a:buFontTx/>
              <a:buNone/>
            </a:pPr>
            <a:r>
              <a:rPr lang="es-AR" altLang="es-AR" sz="1200">
                <a:solidFill>
                  <a:srgbClr val="000000"/>
                </a:solidFill>
                <a:latin typeface="Arial" pitchFamily="34" charset="0"/>
                <a:cs typeface="Arial" pitchFamily="34" charset="0"/>
              </a:rPr>
              <a:t>establecerCalleNro (d: String)</a:t>
            </a:r>
          </a:p>
          <a:p>
            <a:pPr algn="l" eaLnBrk="1" hangingPunct="1">
              <a:spcBef>
                <a:spcPct val="0"/>
              </a:spcBef>
              <a:buFontTx/>
              <a:buNone/>
            </a:pPr>
            <a:r>
              <a:rPr lang="es-AR" altLang="es-AR" sz="1200">
                <a:solidFill>
                  <a:srgbClr val="000000"/>
                </a:solidFill>
                <a:latin typeface="Arial" pitchFamily="34" charset="0"/>
                <a:cs typeface="Arial" pitchFamily="34" charset="0"/>
              </a:rPr>
              <a:t>…</a:t>
            </a:r>
          </a:p>
          <a:p>
            <a:pPr algn="l" eaLnBrk="1" hangingPunct="1">
              <a:spcBef>
                <a:spcPct val="0"/>
              </a:spcBef>
              <a:buFontTx/>
              <a:buNone/>
            </a:pPr>
            <a:r>
              <a:rPr lang="es-AR" altLang="es-AR" sz="1200">
                <a:solidFill>
                  <a:srgbClr val="000000"/>
                </a:solidFill>
                <a:latin typeface="Arial" pitchFamily="34" charset="0"/>
                <a:cs typeface="Arial" pitchFamily="34" charset="0"/>
              </a:rPr>
              <a:t>&lt;&lt;Consultas&gt;&gt;</a:t>
            </a:r>
          </a:p>
          <a:p>
            <a:pPr algn="l" eaLnBrk="1" hangingPunct="1">
              <a:spcBef>
                <a:spcPct val="0"/>
              </a:spcBef>
              <a:buFontTx/>
              <a:buNone/>
            </a:pPr>
            <a:r>
              <a:rPr lang="es-AR" altLang="es-AR" sz="1200">
                <a:solidFill>
                  <a:srgbClr val="000000"/>
                </a:solidFill>
                <a:latin typeface="Arial" pitchFamily="34" charset="0"/>
                <a:cs typeface="Arial" pitchFamily="34" charset="0"/>
              </a:rPr>
              <a:t>obtenerCalleNro () : String</a:t>
            </a:r>
          </a:p>
        </p:txBody>
      </p:sp>
      <p:sp>
        <p:nvSpPr>
          <p:cNvPr id="54279" name="Rectangle 9"/>
          <p:cNvSpPr>
            <a:spLocks noChangeArrowheads="1"/>
          </p:cNvSpPr>
          <p:nvPr/>
        </p:nvSpPr>
        <p:spPr bwMode="auto">
          <a:xfrm>
            <a:off x="4968875" y="3543126"/>
            <a:ext cx="2699469" cy="647700"/>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b="1">
                <a:solidFill>
                  <a:srgbClr val="000000"/>
                </a:solidFill>
                <a:latin typeface="Arial" pitchFamily="34" charset="0"/>
                <a:cs typeface="Arial" pitchFamily="34" charset="0"/>
              </a:rPr>
              <a:t>Empleado</a:t>
            </a:r>
          </a:p>
        </p:txBody>
      </p:sp>
      <p:sp>
        <p:nvSpPr>
          <p:cNvPr id="12" name="Right Arrow 11"/>
          <p:cNvSpPr/>
          <p:nvPr/>
        </p:nvSpPr>
        <p:spPr>
          <a:xfrm rot="18592663">
            <a:off x="3350419" y="3537570"/>
            <a:ext cx="652463" cy="206375"/>
          </a:xfrm>
          <a:prstGeom prst="rightArrow">
            <a:avLst>
              <a:gd name="adj1" fmla="val 0"/>
              <a:gd name="adj2" fmla="val 56679"/>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solidFill>
                <a:srgbClr val="000000"/>
              </a:solidFill>
              <a:latin typeface="Arial" pitchFamily="34" charset="0"/>
              <a:cs typeface="Arial" pitchFamily="34" charset="0"/>
            </a:endParaRPr>
          </a:p>
        </p:txBody>
      </p:sp>
      <p:sp>
        <p:nvSpPr>
          <p:cNvPr id="13" name="Right Arrow 12"/>
          <p:cNvSpPr/>
          <p:nvPr/>
        </p:nvSpPr>
        <p:spPr>
          <a:xfrm rot="13589835">
            <a:off x="4469846" y="3482859"/>
            <a:ext cx="540000" cy="216000"/>
          </a:xfrm>
          <a:prstGeom prst="rightArrow">
            <a:avLst>
              <a:gd name="adj1" fmla="val 0"/>
              <a:gd name="adj2" fmla="val 56679"/>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solidFill>
                <a:srgbClr val="000000"/>
              </a:solidFill>
              <a:latin typeface="Arial" pitchFamily="34" charset="0"/>
              <a:cs typeface="Arial" pitchFamily="34" charset="0"/>
            </a:endParaRPr>
          </a:p>
        </p:txBody>
      </p:sp>
      <p:sp>
        <p:nvSpPr>
          <p:cNvPr id="14" name="1 Título"/>
          <p:cNvSpPr txBox="1">
            <a:spLocks/>
          </p:cNvSpPr>
          <p:nvPr/>
        </p:nvSpPr>
        <p:spPr>
          <a:xfrm>
            <a:off x="467544" y="0"/>
            <a:ext cx="7931224" cy="1143000"/>
          </a:xfrm>
          <a:prstGeom prst="rect">
            <a:avLst/>
          </a:prstGeom>
        </p:spPr>
        <p:txBody>
          <a:bodyPr anchor="ctr"/>
          <a:lst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a:lstStyle>
          <a:p>
            <a:pPr fontAlgn="auto">
              <a:spcAft>
                <a:spcPts val="0"/>
              </a:spcAft>
              <a:defRPr/>
            </a:pPr>
            <a:r>
              <a:rPr lang="es-ES_tradnl" sz="3600" b="1" dirty="0" smtClean="0">
                <a:solidFill>
                  <a:schemeClr val="tx2">
                    <a:lumMod val="75000"/>
                  </a:schemeClr>
                </a:solidFill>
                <a:latin typeface="Cambria"/>
              </a:rPr>
              <a:t>Caso de Estudio: Clientes y Empleados</a:t>
            </a:r>
            <a:endParaRPr lang="es-AR" sz="3600" b="1" dirty="0">
              <a:solidFill>
                <a:schemeClr val="tx2">
                  <a:lumMod val="75000"/>
                </a:schemeClr>
              </a:solidFill>
              <a:latin typeface="Cambria"/>
            </a:endParaRPr>
          </a:p>
        </p:txBody>
      </p:sp>
      <p:sp>
        <p:nvSpPr>
          <p:cNvPr id="15" name="Rectangle 7"/>
          <p:cNvSpPr>
            <a:spLocks noChangeArrowheads="1"/>
          </p:cNvSpPr>
          <p:nvPr/>
        </p:nvSpPr>
        <p:spPr bwMode="auto">
          <a:xfrm>
            <a:off x="1006475" y="3589164"/>
            <a:ext cx="2457450" cy="647700"/>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b="1">
                <a:solidFill>
                  <a:srgbClr val="000000"/>
                </a:solidFill>
                <a:latin typeface="Arial" pitchFamily="34" charset="0"/>
                <a:cs typeface="Arial" pitchFamily="34" charset="0"/>
              </a:rPr>
              <a:t>Cliente</a:t>
            </a:r>
          </a:p>
        </p:txBody>
      </p:sp>
      <p:sp>
        <p:nvSpPr>
          <p:cNvPr id="16" name="Rectangle 8"/>
          <p:cNvSpPr>
            <a:spLocks noChangeArrowheads="1"/>
          </p:cNvSpPr>
          <p:nvPr/>
        </p:nvSpPr>
        <p:spPr bwMode="auto">
          <a:xfrm>
            <a:off x="995363" y="4236864"/>
            <a:ext cx="2468562" cy="2439987"/>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sz="1200">
                <a:solidFill>
                  <a:srgbClr val="000000"/>
                </a:solidFill>
                <a:latin typeface="Arial" pitchFamily="34" charset="0"/>
                <a:cs typeface="Arial" pitchFamily="34" charset="0"/>
              </a:rPr>
              <a:t>&lt;&lt;atributos de instancia&gt;&gt;</a:t>
            </a:r>
          </a:p>
          <a:p>
            <a:pPr algn="l" eaLnBrk="1" hangingPunct="1">
              <a:spcBef>
                <a:spcPct val="0"/>
              </a:spcBef>
              <a:buFontTx/>
              <a:buNone/>
            </a:pPr>
            <a:r>
              <a:rPr lang="es-AR" altLang="es-AR" sz="1200">
                <a:solidFill>
                  <a:srgbClr val="000000"/>
                </a:solidFill>
                <a:latin typeface="Arial" pitchFamily="34" charset="0"/>
                <a:cs typeface="Arial" pitchFamily="34" charset="0"/>
              </a:rPr>
              <a:t>saldo : real</a:t>
            </a:r>
          </a:p>
          <a:p>
            <a:pPr algn="l" eaLnBrk="1" hangingPunct="1">
              <a:spcBef>
                <a:spcPct val="0"/>
              </a:spcBef>
              <a:buFontTx/>
              <a:buNone/>
            </a:pPr>
            <a:r>
              <a:rPr lang="es-AR" altLang="es-AR" sz="1200">
                <a:solidFill>
                  <a:srgbClr val="000000"/>
                </a:solidFill>
                <a:latin typeface="Arial" pitchFamily="34" charset="0"/>
                <a:cs typeface="Arial" pitchFamily="34" charset="0"/>
              </a:rPr>
              <a:t>ciudad : String</a:t>
            </a:r>
          </a:p>
          <a:p>
            <a:pPr algn="l" eaLnBrk="1" hangingPunct="1">
              <a:spcBef>
                <a:spcPct val="0"/>
              </a:spcBef>
              <a:buFontTx/>
              <a:buNone/>
            </a:pPr>
            <a:r>
              <a:rPr lang="es-AR" altLang="es-AR" sz="1200">
                <a:solidFill>
                  <a:srgbClr val="000000"/>
                </a:solidFill>
                <a:latin typeface="Arial" pitchFamily="34" charset="0"/>
                <a:cs typeface="Arial" pitchFamily="34" charset="0"/>
              </a:rPr>
              <a:t>CUIT : String</a:t>
            </a:r>
          </a:p>
          <a:p>
            <a:pPr algn="l" eaLnBrk="1" hangingPunct="1">
              <a:spcBef>
                <a:spcPct val="0"/>
              </a:spcBef>
              <a:buFontTx/>
              <a:buNone/>
            </a:pPr>
            <a:r>
              <a:rPr lang="es-AR" altLang="es-AR" sz="1200">
                <a:solidFill>
                  <a:srgbClr val="000000"/>
                </a:solidFill>
                <a:latin typeface="Arial" pitchFamily="34" charset="0"/>
                <a:cs typeface="Arial" pitchFamily="34" charset="0"/>
              </a:rPr>
              <a:t>cateIVA :char</a:t>
            </a:r>
          </a:p>
          <a:p>
            <a:pPr algn="l" eaLnBrk="1" hangingPunct="1">
              <a:spcBef>
                <a:spcPct val="0"/>
              </a:spcBef>
              <a:buFontTx/>
              <a:buNone/>
            </a:pPr>
            <a:r>
              <a:rPr lang="es-AR" altLang="es-AR" sz="1200">
                <a:solidFill>
                  <a:srgbClr val="000000"/>
                </a:solidFill>
                <a:latin typeface="Arial" pitchFamily="34" charset="0"/>
                <a:cs typeface="Arial" pitchFamily="34" charset="0"/>
              </a:rPr>
              <a:t>&lt;&lt;Constructores&gt;&gt;</a:t>
            </a:r>
          </a:p>
          <a:p>
            <a:pPr algn="l" eaLnBrk="1" hangingPunct="1">
              <a:spcBef>
                <a:spcPct val="0"/>
              </a:spcBef>
              <a:buFontTx/>
              <a:buNone/>
            </a:pPr>
            <a:r>
              <a:rPr lang="es-AR" altLang="es-AR" sz="1200">
                <a:solidFill>
                  <a:srgbClr val="000000"/>
                </a:solidFill>
                <a:latin typeface="Arial" pitchFamily="34" charset="0"/>
                <a:cs typeface="Arial" pitchFamily="34" charset="0"/>
              </a:rPr>
              <a:t>&lt;&lt;Comandos&gt;&gt;</a:t>
            </a:r>
          </a:p>
          <a:p>
            <a:pPr algn="l" eaLnBrk="1" hangingPunct="1">
              <a:spcBef>
                <a:spcPct val="0"/>
              </a:spcBef>
              <a:buFontTx/>
              <a:buNone/>
            </a:pPr>
            <a:r>
              <a:rPr lang="es-AR" altLang="es-AR" sz="1200">
                <a:solidFill>
                  <a:srgbClr val="000000"/>
                </a:solidFill>
                <a:latin typeface="Arial" pitchFamily="34" charset="0"/>
                <a:cs typeface="Arial" pitchFamily="34" charset="0"/>
              </a:rPr>
              <a:t>registrarVenta ( m : real)</a:t>
            </a:r>
          </a:p>
          <a:p>
            <a:pPr algn="l" eaLnBrk="1" hangingPunct="1">
              <a:spcBef>
                <a:spcPct val="0"/>
              </a:spcBef>
              <a:buFontTx/>
              <a:buNone/>
            </a:pPr>
            <a:r>
              <a:rPr lang="es-AR" altLang="es-AR" sz="1200">
                <a:solidFill>
                  <a:srgbClr val="000000"/>
                </a:solidFill>
                <a:latin typeface="Arial" pitchFamily="34" charset="0"/>
                <a:cs typeface="Arial" pitchFamily="34" charset="0"/>
              </a:rPr>
              <a:t>registrarCobro (m:real) </a:t>
            </a:r>
          </a:p>
          <a:p>
            <a:pPr algn="l" eaLnBrk="1" hangingPunct="1">
              <a:spcBef>
                <a:spcPct val="0"/>
              </a:spcBef>
              <a:buFontTx/>
              <a:buNone/>
            </a:pPr>
            <a:r>
              <a:rPr lang="es-AR" altLang="es-AR" sz="1200">
                <a:solidFill>
                  <a:srgbClr val="000000"/>
                </a:solidFill>
                <a:latin typeface="Arial" pitchFamily="34" charset="0"/>
                <a:cs typeface="Arial" pitchFamily="34" charset="0"/>
              </a:rPr>
              <a:t>&lt;&lt;Consultas&gt;&gt;</a:t>
            </a:r>
          </a:p>
          <a:p>
            <a:pPr algn="l" eaLnBrk="1" hangingPunct="1">
              <a:spcBef>
                <a:spcPct val="0"/>
              </a:spcBef>
              <a:buFontTx/>
              <a:buNone/>
            </a:pPr>
            <a:r>
              <a:rPr lang="es-AR" altLang="es-AR" sz="1200">
                <a:solidFill>
                  <a:srgbClr val="000000"/>
                </a:solidFill>
                <a:latin typeface="Arial" pitchFamily="34" charset="0"/>
                <a:cs typeface="Arial" pitchFamily="34" charset="0"/>
              </a:rPr>
              <a:t>obtenerSaldo () : real</a:t>
            </a:r>
          </a:p>
        </p:txBody>
      </p:sp>
      <p:sp>
        <p:nvSpPr>
          <p:cNvPr id="17" name="Rectangle 10"/>
          <p:cNvSpPr>
            <a:spLocks noChangeArrowheads="1"/>
          </p:cNvSpPr>
          <p:nvPr/>
        </p:nvSpPr>
        <p:spPr bwMode="auto">
          <a:xfrm>
            <a:off x="4968875" y="4049539"/>
            <a:ext cx="2699469" cy="2763837"/>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sz="1200" dirty="0">
                <a:solidFill>
                  <a:srgbClr val="000000"/>
                </a:solidFill>
                <a:latin typeface="Arial" pitchFamily="34" charset="0"/>
                <a:cs typeface="Arial" pitchFamily="34" charset="0"/>
              </a:rPr>
              <a:t>&lt;&lt;atributos de instancia&gt;&gt;</a:t>
            </a:r>
          </a:p>
          <a:p>
            <a:pPr algn="l" eaLnBrk="1" hangingPunct="1">
              <a:spcBef>
                <a:spcPct val="0"/>
              </a:spcBef>
              <a:buFontTx/>
              <a:buNone/>
            </a:pPr>
            <a:r>
              <a:rPr lang="es-AR" altLang="es-AR" sz="1200" dirty="0" err="1">
                <a:solidFill>
                  <a:srgbClr val="000000"/>
                </a:solidFill>
                <a:latin typeface="Arial" pitchFamily="34" charset="0"/>
                <a:cs typeface="Arial" pitchFamily="34" charset="0"/>
              </a:rPr>
              <a:t>basico</a:t>
            </a:r>
            <a:r>
              <a:rPr lang="es-AR" altLang="es-AR" sz="1200" dirty="0">
                <a:solidFill>
                  <a:srgbClr val="000000"/>
                </a:solidFill>
                <a:latin typeface="Arial" pitchFamily="34" charset="0"/>
                <a:cs typeface="Arial" pitchFamily="34" charset="0"/>
              </a:rPr>
              <a:t> : real</a:t>
            </a:r>
          </a:p>
          <a:p>
            <a:pPr algn="l" eaLnBrk="1" hangingPunct="1">
              <a:spcBef>
                <a:spcPct val="0"/>
              </a:spcBef>
              <a:buFontTx/>
              <a:buNone/>
            </a:pPr>
            <a:r>
              <a:rPr lang="es-AR" altLang="es-AR" sz="1200" dirty="0" err="1">
                <a:solidFill>
                  <a:srgbClr val="000000"/>
                </a:solidFill>
                <a:latin typeface="Arial" pitchFamily="34" charset="0"/>
                <a:cs typeface="Arial" pitchFamily="34" charset="0"/>
              </a:rPr>
              <a:t>cantHijos</a:t>
            </a:r>
            <a:r>
              <a:rPr lang="es-AR" altLang="es-AR" sz="1200" dirty="0">
                <a:solidFill>
                  <a:srgbClr val="000000"/>
                </a:solidFill>
                <a:latin typeface="Arial" pitchFamily="34" charset="0"/>
                <a:cs typeface="Arial" pitchFamily="34" charset="0"/>
              </a:rPr>
              <a:t> : entero</a:t>
            </a:r>
          </a:p>
          <a:p>
            <a:pPr algn="l" eaLnBrk="1" hangingPunct="1">
              <a:spcBef>
                <a:spcPct val="0"/>
              </a:spcBef>
              <a:buFontTx/>
              <a:buNone/>
            </a:pPr>
            <a:r>
              <a:rPr lang="es-AR" altLang="es-AR" sz="1200" dirty="0" err="1">
                <a:solidFill>
                  <a:srgbClr val="000000"/>
                </a:solidFill>
                <a:latin typeface="Arial" pitchFamily="34" charset="0"/>
                <a:cs typeface="Arial" pitchFamily="34" charset="0"/>
              </a:rPr>
              <a:t>fechaIngreso</a:t>
            </a:r>
            <a:r>
              <a:rPr lang="es-AR" altLang="es-AR" sz="1200" dirty="0">
                <a:solidFill>
                  <a:srgbClr val="000000"/>
                </a:solidFill>
                <a:latin typeface="Arial" pitchFamily="34" charset="0"/>
                <a:cs typeface="Arial" pitchFamily="34" charset="0"/>
              </a:rPr>
              <a:t> : Fecha</a:t>
            </a:r>
          </a:p>
          <a:p>
            <a:pPr algn="l" eaLnBrk="1" hangingPunct="1">
              <a:spcBef>
                <a:spcPct val="0"/>
              </a:spcBef>
              <a:buFontTx/>
              <a:buNone/>
            </a:pPr>
            <a:r>
              <a:rPr lang="es-AR" altLang="es-AR" sz="1200" dirty="0">
                <a:solidFill>
                  <a:srgbClr val="000000"/>
                </a:solidFill>
                <a:latin typeface="Arial" pitchFamily="34" charset="0"/>
                <a:cs typeface="Arial" pitchFamily="34" charset="0"/>
              </a:rPr>
              <a:t>&lt;&lt;Constructores&gt;&gt;…</a:t>
            </a:r>
          </a:p>
          <a:p>
            <a:pPr algn="l" eaLnBrk="1" hangingPunct="1">
              <a:spcBef>
                <a:spcPct val="0"/>
              </a:spcBef>
              <a:buFontTx/>
              <a:buNone/>
            </a:pPr>
            <a:r>
              <a:rPr lang="es-AR" altLang="es-AR" sz="1200" dirty="0">
                <a:solidFill>
                  <a:srgbClr val="000000"/>
                </a:solidFill>
                <a:latin typeface="Arial" pitchFamily="34" charset="0"/>
                <a:cs typeface="Arial" pitchFamily="34" charset="0"/>
              </a:rPr>
              <a:t>&lt;&lt;Comandos&gt;&gt;</a:t>
            </a:r>
          </a:p>
          <a:p>
            <a:pPr algn="l" eaLnBrk="1" hangingPunct="1">
              <a:spcBef>
                <a:spcPct val="0"/>
              </a:spcBef>
              <a:buFontTx/>
              <a:buNone/>
            </a:pPr>
            <a:r>
              <a:rPr lang="es-AR" altLang="es-AR" sz="1200" dirty="0" err="1">
                <a:solidFill>
                  <a:srgbClr val="000000"/>
                </a:solidFill>
                <a:latin typeface="Arial" pitchFamily="34" charset="0"/>
                <a:cs typeface="Arial" pitchFamily="34" charset="0"/>
              </a:rPr>
              <a:t>establecerBasico</a:t>
            </a:r>
            <a:r>
              <a:rPr lang="es-AR" altLang="es-AR" sz="1200" dirty="0">
                <a:solidFill>
                  <a:srgbClr val="000000"/>
                </a:solidFill>
                <a:latin typeface="Arial" pitchFamily="34" charset="0"/>
                <a:cs typeface="Arial" pitchFamily="34" charset="0"/>
              </a:rPr>
              <a:t> (real </a:t>
            </a:r>
            <a:r>
              <a:rPr lang="es-AR" altLang="es-AR" sz="1200" dirty="0" err="1">
                <a:solidFill>
                  <a:srgbClr val="000000"/>
                </a:solidFill>
                <a:latin typeface="Arial" pitchFamily="34" charset="0"/>
                <a:cs typeface="Arial" pitchFamily="34" charset="0"/>
              </a:rPr>
              <a:t>sb</a:t>
            </a:r>
            <a:r>
              <a:rPr lang="es-AR" altLang="es-AR" sz="1200" dirty="0">
                <a:solidFill>
                  <a:srgbClr val="000000"/>
                </a:solidFill>
                <a:latin typeface="Arial" pitchFamily="34" charset="0"/>
                <a:cs typeface="Arial" pitchFamily="34" charset="0"/>
              </a:rPr>
              <a:t>)</a:t>
            </a:r>
          </a:p>
          <a:p>
            <a:pPr algn="l" eaLnBrk="1" hangingPunct="1">
              <a:spcBef>
                <a:spcPct val="0"/>
              </a:spcBef>
              <a:buFontTx/>
              <a:buNone/>
            </a:pPr>
            <a:r>
              <a:rPr lang="es-AR" altLang="es-AR" sz="1200" dirty="0" err="1">
                <a:solidFill>
                  <a:srgbClr val="000000"/>
                </a:solidFill>
                <a:latin typeface="Arial" pitchFamily="34" charset="0"/>
                <a:cs typeface="Arial" pitchFamily="34" charset="0"/>
              </a:rPr>
              <a:t>aumentarBasico</a:t>
            </a:r>
            <a:r>
              <a:rPr lang="es-AR" altLang="es-AR" sz="1200" dirty="0">
                <a:solidFill>
                  <a:srgbClr val="000000"/>
                </a:solidFill>
                <a:latin typeface="Arial" pitchFamily="34" charset="0"/>
                <a:cs typeface="Arial" pitchFamily="34" charset="0"/>
              </a:rPr>
              <a:t> (real a)…</a:t>
            </a:r>
          </a:p>
          <a:p>
            <a:pPr algn="l" eaLnBrk="1" hangingPunct="1">
              <a:spcBef>
                <a:spcPct val="0"/>
              </a:spcBef>
              <a:buFontTx/>
              <a:buNone/>
            </a:pPr>
            <a:r>
              <a:rPr lang="es-AR" altLang="es-AR" sz="1200" dirty="0">
                <a:solidFill>
                  <a:srgbClr val="000000"/>
                </a:solidFill>
                <a:latin typeface="Arial" pitchFamily="34" charset="0"/>
                <a:cs typeface="Arial" pitchFamily="34" charset="0"/>
              </a:rPr>
              <a:t>&lt;&lt;Consultas&gt;&gt;</a:t>
            </a:r>
          </a:p>
          <a:p>
            <a:pPr algn="l" eaLnBrk="1" hangingPunct="1">
              <a:spcBef>
                <a:spcPct val="0"/>
              </a:spcBef>
              <a:buFontTx/>
              <a:buNone/>
            </a:pPr>
            <a:r>
              <a:rPr lang="es-AR" altLang="es-AR" sz="1200" dirty="0" err="1">
                <a:solidFill>
                  <a:srgbClr val="000000"/>
                </a:solidFill>
                <a:latin typeface="Arial" pitchFamily="34" charset="0"/>
                <a:cs typeface="Arial" pitchFamily="34" charset="0"/>
              </a:rPr>
              <a:t>masAntiguo</a:t>
            </a:r>
            <a:r>
              <a:rPr lang="es-AR" altLang="es-AR" sz="1200" dirty="0">
                <a:solidFill>
                  <a:srgbClr val="000000"/>
                </a:solidFill>
                <a:latin typeface="Arial" pitchFamily="34" charset="0"/>
                <a:cs typeface="Arial" pitchFamily="34" charset="0"/>
              </a:rPr>
              <a:t>(Empleado e) : booleano</a:t>
            </a:r>
          </a:p>
          <a:p>
            <a:pPr algn="l" eaLnBrk="1" hangingPunct="1">
              <a:spcBef>
                <a:spcPct val="0"/>
              </a:spcBef>
              <a:buFontTx/>
              <a:buNone/>
            </a:pPr>
            <a:r>
              <a:rPr lang="es-AR" altLang="es-AR" sz="1200" dirty="0" err="1">
                <a:solidFill>
                  <a:srgbClr val="000000"/>
                </a:solidFill>
                <a:latin typeface="Arial" pitchFamily="34" charset="0"/>
                <a:cs typeface="Arial" pitchFamily="34" charset="0"/>
              </a:rPr>
              <a:t>obtenerBasico</a:t>
            </a:r>
            <a:r>
              <a:rPr lang="es-AR" altLang="es-AR" sz="1200" dirty="0">
                <a:solidFill>
                  <a:srgbClr val="000000"/>
                </a:solidFill>
                <a:latin typeface="Arial" pitchFamily="34" charset="0"/>
                <a:cs typeface="Arial" pitchFamily="34" charset="0"/>
              </a:rPr>
              <a:t> () : real</a:t>
            </a:r>
          </a:p>
          <a:p>
            <a:pPr algn="l" eaLnBrk="1" hangingPunct="1">
              <a:spcBef>
                <a:spcPct val="0"/>
              </a:spcBef>
              <a:buFontTx/>
              <a:buNone/>
            </a:pPr>
            <a:r>
              <a:rPr lang="es-AR" altLang="es-AR" sz="1200" dirty="0" err="1">
                <a:solidFill>
                  <a:srgbClr val="000000"/>
                </a:solidFill>
                <a:latin typeface="Arial" pitchFamily="34" charset="0"/>
                <a:cs typeface="Arial" pitchFamily="34" charset="0"/>
              </a:rPr>
              <a:t>sueldoNeto</a:t>
            </a:r>
            <a:r>
              <a:rPr lang="es-AR" altLang="es-AR" sz="1200" dirty="0">
                <a:solidFill>
                  <a:srgbClr val="000000"/>
                </a:solidFill>
                <a:latin typeface="Arial" pitchFamily="34" charset="0"/>
                <a:cs typeface="Arial" pitchFamily="34" charset="0"/>
              </a:rPr>
              <a:t> (</a:t>
            </a:r>
            <a:r>
              <a:rPr lang="es-AR" altLang="es-AR" sz="1200" dirty="0" err="1">
                <a:solidFill>
                  <a:srgbClr val="000000"/>
                </a:solidFill>
                <a:latin typeface="Arial" pitchFamily="34" charset="0"/>
                <a:cs typeface="Arial" pitchFamily="34" charset="0"/>
              </a:rPr>
              <a:t>mh</a:t>
            </a:r>
            <a:r>
              <a:rPr lang="es-AR" altLang="es-AR" sz="1200" dirty="0">
                <a:solidFill>
                  <a:srgbClr val="000000"/>
                </a:solidFill>
                <a:latin typeface="Arial" pitchFamily="34" charset="0"/>
                <a:cs typeface="Arial" pitchFamily="34" charset="0"/>
              </a:rPr>
              <a:t> : entero) : real</a:t>
            </a:r>
          </a:p>
          <a:p>
            <a:pPr algn="l" eaLnBrk="1" hangingPunct="1">
              <a:spcBef>
                <a:spcPct val="0"/>
              </a:spcBef>
              <a:buFontTx/>
              <a:buNone/>
            </a:pPr>
            <a:r>
              <a:rPr lang="es-AR" altLang="es-AR" sz="1200" dirty="0" err="1">
                <a:solidFill>
                  <a:srgbClr val="000000"/>
                </a:solidFill>
                <a:latin typeface="Arial" pitchFamily="34" charset="0"/>
                <a:cs typeface="Arial" pitchFamily="34" charset="0"/>
              </a:rPr>
              <a:t>diasVacaciones</a:t>
            </a:r>
            <a:r>
              <a:rPr lang="es-AR" altLang="es-AR" sz="1200" dirty="0">
                <a:solidFill>
                  <a:srgbClr val="000000"/>
                </a:solidFill>
                <a:latin typeface="Arial" pitchFamily="34" charset="0"/>
                <a:cs typeface="Arial" pitchFamily="34" charset="0"/>
              </a:rPr>
              <a:t> () : entero</a:t>
            </a:r>
          </a:p>
        </p:txBody>
      </p:sp>
    </p:spTree>
    <p:extLst>
      <p:ext uri="{BB962C8B-B14F-4D97-AF65-F5344CB8AC3E}">
        <p14:creationId xmlns:p14="http://schemas.microsoft.com/office/powerpoint/2010/main" val="20459121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solidFill>
                  <a:srgbClr val="000000"/>
                </a:solidFill>
              </a:rPr>
              <a:t>Introducción a la Programación Orientada a Objetos</a:t>
            </a:r>
            <a:endParaRPr lang="es-ES">
              <a:solidFill>
                <a:srgbClr val="000000"/>
              </a:solidFill>
            </a:endParaRPr>
          </a:p>
        </p:txBody>
      </p:sp>
      <p:sp>
        <p:nvSpPr>
          <p:cNvPr id="56323" name="Rectangle 2"/>
          <p:cNvSpPr>
            <a:spLocks noGrp="1" noChangeArrowheads="1"/>
          </p:cNvSpPr>
          <p:nvPr>
            <p:ph type="subTitle" idx="1"/>
          </p:nvPr>
        </p:nvSpPr>
        <p:spPr>
          <a:xfrm>
            <a:off x="539552" y="1196752"/>
            <a:ext cx="7704856" cy="5868988"/>
          </a:xfrm>
        </p:spPr>
        <p:txBody>
          <a:bodyPr>
            <a:normAutofit/>
          </a:bodyPr>
          <a:lstStyle/>
          <a:p>
            <a:pPr algn="l" eaLnBrk="1" hangingPunct="1">
              <a:lnSpc>
                <a:spcPct val="90000"/>
              </a:lnSpc>
              <a:spcBef>
                <a:spcPct val="50000"/>
              </a:spcBef>
            </a:pPr>
            <a:r>
              <a:rPr lang="es-ES" altLang="es-AR" sz="2800" dirty="0" smtClean="0">
                <a:solidFill>
                  <a:schemeClr val="tx1"/>
                </a:solidFill>
              </a:rPr>
              <a:t>Las  clases Cliente y Empleado </a:t>
            </a:r>
            <a:r>
              <a:rPr lang="es-ES" altLang="es-AR" sz="2800" b="1" dirty="0" smtClean="0">
                <a:solidFill>
                  <a:schemeClr val="tx1"/>
                </a:solidFill>
              </a:rPr>
              <a:t>especializan</a:t>
            </a:r>
            <a:r>
              <a:rPr lang="es-ES" altLang="es-AR" sz="2800" dirty="0" smtClean="0">
                <a:solidFill>
                  <a:schemeClr val="tx1"/>
                </a:solidFill>
              </a:rPr>
              <a:t> a la clase Persona. </a:t>
            </a:r>
          </a:p>
          <a:p>
            <a:pPr algn="l" eaLnBrk="1" hangingPunct="1">
              <a:lnSpc>
                <a:spcPct val="90000"/>
              </a:lnSpc>
              <a:spcBef>
                <a:spcPct val="50000"/>
              </a:spcBef>
            </a:pPr>
            <a:r>
              <a:rPr lang="es-ES" altLang="es-AR" sz="2800" dirty="0" smtClean="0">
                <a:solidFill>
                  <a:schemeClr val="tx1"/>
                </a:solidFill>
              </a:rPr>
              <a:t>Alternativamente podemos decir que Persona </a:t>
            </a:r>
            <a:r>
              <a:rPr lang="es-ES" altLang="es-AR" sz="2800" b="1" dirty="0" smtClean="0">
                <a:solidFill>
                  <a:schemeClr val="tx1"/>
                </a:solidFill>
              </a:rPr>
              <a:t>generaliza</a:t>
            </a:r>
            <a:r>
              <a:rPr lang="es-ES" altLang="es-AR" sz="2800" dirty="0" smtClean="0">
                <a:solidFill>
                  <a:schemeClr val="tx1"/>
                </a:solidFill>
              </a:rPr>
              <a:t> a las clases Cliente y Empleado. </a:t>
            </a:r>
          </a:p>
          <a:p>
            <a:pPr algn="l" eaLnBrk="1" hangingPunct="1">
              <a:lnSpc>
                <a:spcPct val="90000"/>
              </a:lnSpc>
              <a:spcBef>
                <a:spcPct val="50000"/>
              </a:spcBef>
            </a:pPr>
            <a:r>
              <a:rPr lang="es-ES" altLang="es-AR" sz="2800" dirty="0" smtClean="0">
                <a:solidFill>
                  <a:schemeClr val="tx1"/>
                </a:solidFill>
              </a:rPr>
              <a:t>Cliente y Empleado son </a:t>
            </a:r>
            <a:r>
              <a:rPr lang="es-ES" altLang="es-AR" sz="2800" b="1" dirty="0" smtClean="0">
                <a:solidFill>
                  <a:schemeClr val="tx1"/>
                </a:solidFill>
              </a:rPr>
              <a:t>subclases</a:t>
            </a:r>
            <a:r>
              <a:rPr lang="es-ES" altLang="es-AR" sz="2800" dirty="0" smtClean="0">
                <a:solidFill>
                  <a:schemeClr val="tx1"/>
                </a:solidFill>
              </a:rPr>
              <a:t> o </a:t>
            </a:r>
            <a:r>
              <a:rPr lang="es-ES" altLang="es-AR" sz="2800" b="1" dirty="0" smtClean="0">
                <a:solidFill>
                  <a:schemeClr val="tx1"/>
                </a:solidFill>
              </a:rPr>
              <a:t>clase derivadas</a:t>
            </a:r>
            <a:r>
              <a:rPr lang="es-ES" altLang="es-AR" sz="2800" dirty="0" smtClean="0">
                <a:solidFill>
                  <a:schemeClr val="tx1"/>
                </a:solidFill>
              </a:rPr>
              <a:t> de la </a:t>
            </a:r>
            <a:r>
              <a:rPr lang="es-ES" altLang="es-AR" sz="2800" b="1" dirty="0" smtClean="0">
                <a:solidFill>
                  <a:schemeClr val="tx1"/>
                </a:solidFill>
              </a:rPr>
              <a:t>superclase</a:t>
            </a:r>
            <a:r>
              <a:rPr lang="es-ES" altLang="es-AR" sz="2800" dirty="0" smtClean="0">
                <a:solidFill>
                  <a:schemeClr val="tx1"/>
                </a:solidFill>
              </a:rPr>
              <a:t> o </a:t>
            </a:r>
            <a:r>
              <a:rPr lang="es-ES" altLang="es-AR" sz="2800" b="1" dirty="0" smtClean="0">
                <a:solidFill>
                  <a:schemeClr val="tx1"/>
                </a:solidFill>
              </a:rPr>
              <a:t>clase base </a:t>
            </a:r>
            <a:r>
              <a:rPr lang="es-ES" altLang="es-AR" sz="2800" dirty="0" smtClean="0">
                <a:solidFill>
                  <a:schemeClr val="tx1"/>
                </a:solidFill>
              </a:rPr>
              <a:t>Persona. </a:t>
            </a:r>
          </a:p>
          <a:p>
            <a:pPr algn="l" eaLnBrk="1" hangingPunct="1">
              <a:spcBef>
                <a:spcPct val="50000"/>
              </a:spcBef>
            </a:pPr>
            <a:r>
              <a:rPr lang="es-ES" altLang="es-AR" sz="2800" dirty="0" smtClean="0">
                <a:solidFill>
                  <a:schemeClr val="tx1"/>
                </a:solidFill>
              </a:rPr>
              <a:t>El acceso a los atributos y servicios de una clase desde sus clases derivadas depende del nivel de </a:t>
            </a:r>
            <a:r>
              <a:rPr lang="es-ES" altLang="es-AR" sz="2800" b="1" dirty="0" smtClean="0">
                <a:solidFill>
                  <a:schemeClr val="tx1"/>
                </a:solidFill>
              </a:rPr>
              <a:t>encapsulamiento</a:t>
            </a:r>
            <a:r>
              <a:rPr lang="es-ES" altLang="es-AR" sz="2800" dirty="0" smtClean="0">
                <a:solidFill>
                  <a:schemeClr val="tx1"/>
                </a:solidFill>
              </a:rPr>
              <a:t>. </a:t>
            </a:r>
          </a:p>
          <a:p>
            <a:pPr algn="l" eaLnBrk="1" hangingPunct="1">
              <a:lnSpc>
                <a:spcPct val="90000"/>
              </a:lnSpc>
              <a:spcBef>
                <a:spcPct val="50000"/>
              </a:spcBef>
            </a:pPr>
            <a:endParaRPr lang="es-ES" altLang="es-AR" sz="2800" dirty="0" smtClean="0"/>
          </a:p>
          <a:p>
            <a:pPr algn="l" eaLnBrk="1" hangingPunct="1">
              <a:lnSpc>
                <a:spcPct val="90000"/>
              </a:lnSpc>
              <a:spcBef>
                <a:spcPct val="50000"/>
              </a:spcBef>
            </a:pPr>
            <a:endParaRPr lang="es-ES" altLang="es-AR" sz="2800" dirty="0" smtClean="0"/>
          </a:p>
          <a:p>
            <a:pPr algn="l" eaLnBrk="1" hangingPunct="1">
              <a:lnSpc>
                <a:spcPct val="90000"/>
              </a:lnSpc>
              <a:spcBef>
                <a:spcPct val="50000"/>
              </a:spcBef>
            </a:pPr>
            <a:endParaRPr lang="es-ES" altLang="es-AR" sz="2800" dirty="0" smtClean="0"/>
          </a:p>
          <a:p>
            <a:pPr algn="l" eaLnBrk="1" hangingPunct="1">
              <a:lnSpc>
                <a:spcPct val="90000"/>
              </a:lnSpc>
              <a:spcBef>
                <a:spcPct val="50000"/>
              </a:spcBef>
            </a:pPr>
            <a:endParaRPr lang="es-ES" altLang="es-AR" sz="2800" dirty="0" smtClean="0"/>
          </a:p>
        </p:txBody>
      </p:sp>
      <p:sp>
        <p:nvSpPr>
          <p:cNvPr id="5" name="1 Título"/>
          <p:cNvSpPr txBox="1">
            <a:spLocks/>
          </p:cNvSpPr>
          <p:nvPr/>
        </p:nvSpPr>
        <p:spPr>
          <a:xfrm>
            <a:off x="467544" y="0"/>
            <a:ext cx="7931224" cy="1143000"/>
          </a:xfrm>
          <a:prstGeom prst="rect">
            <a:avLst/>
          </a:prstGeom>
        </p:spPr>
        <p:txBody>
          <a:bodyPr anchor="ctr"/>
          <a:lst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a:lstStyle>
          <a:p>
            <a:pPr fontAlgn="auto">
              <a:spcAft>
                <a:spcPts val="0"/>
              </a:spcAft>
              <a:defRPr/>
            </a:pPr>
            <a:r>
              <a:rPr lang="es-ES_tradnl" sz="3600" b="1" dirty="0" smtClean="0">
                <a:solidFill>
                  <a:schemeClr val="tx2">
                    <a:lumMod val="75000"/>
                  </a:schemeClr>
                </a:solidFill>
                <a:latin typeface="Cambria"/>
              </a:rPr>
              <a:t>Caso de Estudio: Clientes y Empleados</a:t>
            </a:r>
            <a:endParaRPr lang="es-AR" sz="3600" b="1" dirty="0">
              <a:solidFill>
                <a:schemeClr val="tx2">
                  <a:lumMod val="75000"/>
                </a:schemeClr>
              </a:solidFill>
              <a:latin typeface="Cambria"/>
            </a:endParaRPr>
          </a:p>
        </p:txBody>
      </p:sp>
    </p:spTree>
    <p:extLst>
      <p:ext uri="{BB962C8B-B14F-4D97-AF65-F5344CB8AC3E}">
        <p14:creationId xmlns:p14="http://schemas.microsoft.com/office/powerpoint/2010/main" val="14569259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Introducción a la Programación Orientada a Objetos</a:t>
            </a:r>
            <a:endParaRPr lang="es-ES"/>
          </a:p>
        </p:txBody>
      </p:sp>
      <p:sp>
        <p:nvSpPr>
          <p:cNvPr id="133122" name="Rectangle 2"/>
          <p:cNvSpPr>
            <a:spLocks noGrp="1" noChangeArrowheads="1"/>
          </p:cNvSpPr>
          <p:nvPr>
            <p:ph type="subTitle" idx="1"/>
          </p:nvPr>
        </p:nvSpPr>
        <p:spPr>
          <a:xfrm>
            <a:off x="474663" y="1157288"/>
            <a:ext cx="7553721" cy="4968875"/>
          </a:xfrm>
        </p:spPr>
        <p:txBody>
          <a:bodyPr>
            <a:noAutofit/>
          </a:bodyPr>
          <a:lstStyle/>
          <a:p>
            <a:pPr algn="l" eaLnBrk="1" hangingPunct="1">
              <a:spcBef>
                <a:spcPct val="50000"/>
              </a:spcBef>
            </a:pPr>
            <a:r>
              <a:rPr lang="es-ES" altLang="es-AR" sz="2800" dirty="0" smtClean="0">
                <a:solidFill>
                  <a:schemeClr val="tx1"/>
                </a:solidFill>
              </a:rPr>
              <a:t>El proceso de clasificación realizado en un diseño orientado a objetos se organiza en niveles.</a:t>
            </a:r>
          </a:p>
          <a:p>
            <a:pPr algn="l" eaLnBrk="1" hangingPunct="1">
              <a:spcBef>
                <a:spcPct val="50000"/>
              </a:spcBef>
            </a:pPr>
            <a:r>
              <a:rPr lang="es-ES" altLang="es-AR" sz="2800" dirty="0" smtClean="0">
                <a:solidFill>
                  <a:schemeClr val="tx1"/>
                </a:solidFill>
              </a:rPr>
              <a:t>En el primer nivel los objetos se agrupan en </a:t>
            </a:r>
            <a:r>
              <a:rPr lang="es-ES" altLang="es-AR" sz="2800" b="1" dirty="0" smtClean="0">
                <a:solidFill>
                  <a:schemeClr val="tx1"/>
                </a:solidFill>
              </a:rPr>
              <a:t>clases</a:t>
            </a:r>
            <a:r>
              <a:rPr lang="es-ES" altLang="es-AR" sz="2800" dirty="0" smtClean="0">
                <a:solidFill>
                  <a:schemeClr val="tx1"/>
                </a:solidFill>
              </a:rPr>
              <a:t> de acuerdo a sus atributos y comportamientos.</a:t>
            </a:r>
          </a:p>
          <a:p>
            <a:pPr algn="l" eaLnBrk="1" hangingPunct="1">
              <a:spcBef>
                <a:spcPct val="50000"/>
              </a:spcBef>
            </a:pPr>
            <a:r>
              <a:rPr lang="es-ES" altLang="es-AR" sz="2800" dirty="0" smtClean="0">
                <a:solidFill>
                  <a:schemeClr val="tx1"/>
                </a:solidFill>
              </a:rPr>
              <a:t>En el segundo nivel del proceso de clasificación las clases se estructuran a través de un mecanismo de especialización-generalización llamado </a:t>
            </a:r>
            <a:r>
              <a:rPr lang="es-ES" altLang="es-AR" sz="2800" b="1" dirty="0" smtClean="0">
                <a:solidFill>
                  <a:schemeClr val="tx1"/>
                </a:solidFill>
              </a:rPr>
              <a:t>herencia</a:t>
            </a:r>
            <a:r>
              <a:rPr lang="es-ES" altLang="es-AR" sz="2800" dirty="0" smtClean="0">
                <a:solidFill>
                  <a:schemeClr val="tx1"/>
                </a:solidFill>
              </a:rPr>
              <a:t>. </a:t>
            </a:r>
          </a:p>
          <a:p>
            <a:pPr algn="l" eaLnBrk="1" hangingPunct="1">
              <a:spcBef>
                <a:spcPct val="50000"/>
              </a:spcBef>
            </a:pPr>
            <a:r>
              <a:rPr lang="es-ES" altLang="es-AR" sz="2800" dirty="0" smtClean="0">
                <a:solidFill>
                  <a:schemeClr val="tx1"/>
                </a:solidFill>
              </a:rPr>
              <a:t>La herencia favorece la </a:t>
            </a:r>
            <a:r>
              <a:rPr lang="es-ES" altLang="es-AR" sz="2800" b="1" dirty="0" smtClean="0">
                <a:solidFill>
                  <a:schemeClr val="tx1"/>
                </a:solidFill>
              </a:rPr>
              <a:t>reusabilidad</a:t>
            </a:r>
            <a:r>
              <a:rPr lang="es-ES" altLang="es-AR" sz="2800" dirty="0" smtClean="0">
                <a:solidFill>
                  <a:schemeClr val="tx1"/>
                </a:solidFill>
              </a:rPr>
              <a:t> y la </a:t>
            </a:r>
            <a:r>
              <a:rPr lang="es-ES" altLang="es-AR" sz="2800" b="1" dirty="0" smtClean="0">
                <a:solidFill>
                  <a:schemeClr val="tx1"/>
                </a:solidFill>
              </a:rPr>
              <a:t>extensibilidad</a:t>
            </a:r>
            <a:r>
              <a:rPr lang="es-ES" altLang="es-AR" sz="2800" dirty="0" smtClean="0">
                <a:solidFill>
                  <a:schemeClr val="tx1"/>
                </a:solidFill>
              </a:rPr>
              <a:t> del software.</a:t>
            </a:r>
          </a:p>
        </p:txBody>
      </p:sp>
      <p:sp>
        <p:nvSpPr>
          <p:cNvPr id="8" name="1 Título"/>
          <p:cNvSpPr txBox="1">
            <a:spLocks/>
          </p:cNvSpPr>
          <p:nvPr/>
        </p:nvSpPr>
        <p:spPr>
          <a:xfrm>
            <a:off x="457200" y="0"/>
            <a:ext cx="7620000" cy="1143000"/>
          </a:xfrm>
          <a:prstGeom prst="rect">
            <a:avLst/>
          </a:prstGeom>
        </p:spPr>
        <p:txBody>
          <a:bodyPr anchor="ctr"/>
          <a:lst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a:lstStyle>
          <a:p>
            <a:pPr fontAlgn="auto">
              <a:spcAft>
                <a:spcPts val="0"/>
              </a:spcAft>
              <a:defRPr/>
            </a:pPr>
            <a:r>
              <a:rPr lang="es-ES_tradnl" sz="3600" b="1" dirty="0" smtClean="0">
                <a:solidFill>
                  <a:schemeClr val="tx2">
                    <a:lumMod val="75000"/>
                  </a:schemeClr>
                </a:solidFill>
                <a:latin typeface="Cambria"/>
              </a:rPr>
              <a:t>Herencia</a:t>
            </a:r>
            <a:endParaRPr lang="es-AR" sz="3600" b="1" dirty="0">
              <a:solidFill>
                <a:schemeClr val="tx2">
                  <a:lumMod val="75000"/>
                </a:schemeClr>
              </a:solidFill>
              <a:latin typeface="Cambria"/>
            </a:endParaRPr>
          </a:p>
        </p:txBody>
      </p:sp>
    </p:spTree>
    <p:extLst>
      <p:ext uri="{BB962C8B-B14F-4D97-AF65-F5344CB8AC3E}">
        <p14:creationId xmlns:p14="http://schemas.microsoft.com/office/powerpoint/2010/main" val="25415162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33122">
                                            <p:txEl>
                                              <p:pRg st="0" end="0"/>
                                            </p:txEl>
                                          </p:spTgt>
                                        </p:tgtEl>
                                        <p:attrNameLst>
                                          <p:attrName>style.visibility</p:attrName>
                                        </p:attrNameLst>
                                      </p:cBhvr>
                                      <p:to>
                                        <p:strVal val="visible"/>
                                      </p:to>
                                    </p:set>
                                    <p:animEffect transition="in" filter="box(in)">
                                      <p:cBhvr>
                                        <p:cTn id="7" dur="500"/>
                                        <p:tgtEl>
                                          <p:spTgt spid="1331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33122">
                                            <p:txEl>
                                              <p:pRg st="1" end="1"/>
                                            </p:txEl>
                                          </p:spTgt>
                                        </p:tgtEl>
                                        <p:attrNameLst>
                                          <p:attrName>style.visibility</p:attrName>
                                        </p:attrNameLst>
                                      </p:cBhvr>
                                      <p:to>
                                        <p:strVal val="visible"/>
                                      </p:to>
                                    </p:set>
                                    <p:animEffect transition="in" filter="box(in)">
                                      <p:cBhvr>
                                        <p:cTn id="12" dur="500"/>
                                        <p:tgtEl>
                                          <p:spTgt spid="13312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33122">
                                            <p:txEl>
                                              <p:pRg st="2" end="2"/>
                                            </p:txEl>
                                          </p:spTgt>
                                        </p:tgtEl>
                                        <p:attrNameLst>
                                          <p:attrName>style.visibility</p:attrName>
                                        </p:attrNameLst>
                                      </p:cBhvr>
                                      <p:to>
                                        <p:strVal val="visible"/>
                                      </p:to>
                                    </p:set>
                                    <p:animEffect transition="in" filter="box(in)">
                                      <p:cBhvr>
                                        <p:cTn id="17" dur="500"/>
                                        <p:tgtEl>
                                          <p:spTgt spid="13312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33122">
                                            <p:txEl>
                                              <p:pRg st="3" end="3"/>
                                            </p:txEl>
                                          </p:spTgt>
                                        </p:tgtEl>
                                        <p:attrNameLst>
                                          <p:attrName>style.visibility</p:attrName>
                                        </p:attrNameLst>
                                      </p:cBhvr>
                                      <p:to>
                                        <p:strVal val="visible"/>
                                      </p:to>
                                    </p:set>
                                    <p:animEffect transition="in" filter="box(in)">
                                      <p:cBhvr>
                                        <p:cTn id="22" dur="500"/>
                                        <p:tgtEl>
                                          <p:spTgt spid="13312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pPr>
              <a:defRPr/>
            </a:pPr>
            <a:r>
              <a:rPr lang="en-US"/>
              <a:t>Introducción a la Programación Orientada a Objetos</a:t>
            </a:r>
            <a:endParaRPr lang="es-ES"/>
          </a:p>
        </p:txBody>
      </p:sp>
      <p:sp>
        <p:nvSpPr>
          <p:cNvPr id="60419" name="Text Box 4"/>
          <p:cNvSpPr txBox="1">
            <a:spLocks noChangeArrowheads="1"/>
          </p:cNvSpPr>
          <p:nvPr/>
        </p:nvSpPr>
        <p:spPr bwMode="auto">
          <a:xfrm>
            <a:off x="639763" y="1235075"/>
            <a:ext cx="7460629" cy="2923877"/>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sz="2000" b="1" dirty="0" err="1">
                <a:latin typeface="Courier New" pitchFamily="49" charset="0"/>
              </a:rPr>
              <a:t>class</a:t>
            </a:r>
            <a:r>
              <a:rPr lang="es-AR" altLang="es-AR" sz="2000" b="1" dirty="0">
                <a:latin typeface="Courier New" pitchFamily="49" charset="0"/>
              </a:rPr>
              <a:t> Persona {</a:t>
            </a:r>
          </a:p>
          <a:p>
            <a:pPr algn="l" eaLnBrk="1" hangingPunct="1">
              <a:spcBef>
                <a:spcPct val="0"/>
              </a:spcBef>
              <a:buFontTx/>
              <a:buNone/>
            </a:pPr>
            <a:r>
              <a:rPr lang="es-ES_tradnl" altLang="es-AR" sz="2000" b="1" dirty="0">
                <a:latin typeface="Courier New" pitchFamily="49" charset="0"/>
              </a:rPr>
              <a:t>//Atributos de instancia</a:t>
            </a:r>
            <a:endParaRPr lang="es-AR" altLang="es-AR" sz="2000" b="1" dirty="0">
              <a:latin typeface="Courier New" pitchFamily="49" charset="0"/>
            </a:endParaRPr>
          </a:p>
          <a:p>
            <a:pPr eaLnBrk="1" hangingPunct="1">
              <a:buFontTx/>
              <a:buNone/>
            </a:pPr>
            <a:r>
              <a:rPr lang="es-AR" altLang="es-AR" sz="2000" b="1" dirty="0" err="1">
                <a:latin typeface="Courier New" pitchFamily="49" charset="0"/>
              </a:rPr>
              <a:t>protected</a:t>
            </a:r>
            <a:r>
              <a:rPr lang="es-AR" altLang="es-AR" sz="2000" b="1" dirty="0">
                <a:latin typeface="Courier New" pitchFamily="49" charset="0"/>
              </a:rPr>
              <a:t> </a:t>
            </a:r>
            <a:r>
              <a:rPr lang="es-AR" altLang="es-AR" sz="2000" b="1" dirty="0" err="1">
                <a:latin typeface="Courier New" pitchFamily="49" charset="0"/>
              </a:rPr>
              <a:t>String</a:t>
            </a:r>
            <a:r>
              <a:rPr lang="es-AR" altLang="es-AR" sz="2000" b="1" dirty="0">
                <a:latin typeface="Courier New" pitchFamily="49" charset="0"/>
              </a:rPr>
              <a:t> nombre;</a:t>
            </a:r>
          </a:p>
          <a:p>
            <a:pPr eaLnBrk="1" hangingPunct="1">
              <a:buFontTx/>
              <a:buNone/>
            </a:pPr>
            <a:r>
              <a:rPr lang="es-AR" altLang="es-AR" sz="2000" b="1" dirty="0" err="1">
                <a:latin typeface="Courier New" pitchFamily="49" charset="0"/>
              </a:rPr>
              <a:t>protected</a:t>
            </a:r>
            <a:r>
              <a:rPr lang="es-AR" altLang="es-AR" sz="2000" b="1" dirty="0">
                <a:latin typeface="Courier New" pitchFamily="49" charset="0"/>
              </a:rPr>
              <a:t> </a:t>
            </a:r>
            <a:r>
              <a:rPr lang="es-AR" altLang="es-AR" sz="2000" b="1" dirty="0" err="1">
                <a:latin typeface="Courier New" pitchFamily="49" charset="0"/>
              </a:rPr>
              <a:t>String</a:t>
            </a:r>
            <a:r>
              <a:rPr lang="es-AR" altLang="es-AR" sz="2000" b="1" dirty="0">
                <a:latin typeface="Courier New" pitchFamily="49" charset="0"/>
              </a:rPr>
              <a:t> </a:t>
            </a:r>
            <a:r>
              <a:rPr lang="es-AR" altLang="es-AR" sz="2000" b="1" dirty="0" err="1">
                <a:latin typeface="Courier New" pitchFamily="49" charset="0"/>
              </a:rPr>
              <a:t>calleNro</a:t>
            </a:r>
            <a:r>
              <a:rPr lang="es-AR" altLang="es-AR" sz="2000" b="1" dirty="0">
                <a:latin typeface="Courier New" pitchFamily="49" charset="0"/>
              </a:rPr>
              <a:t>;</a:t>
            </a:r>
          </a:p>
          <a:p>
            <a:pPr eaLnBrk="1" hangingPunct="1">
              <a:buFontTx/>
              <a:buNone/>
            </a:pPr>
            <a:r>
              <a:rPr lang="es-AR" altLang="es-AR" sz="2000" b="1" dirty="0" err="1">
                <a:latin typeface="Courier New" pitchFamily="49" charset="0"/>
              </a:rPr>
              <a:t>protected</a:t>
            </a:r>
            <a:r>
              <a:rPr lang="es-AR" altLang="es-AR" sz="2000" b="1" dirty="0">
                <a:latin typeface="Courier New" pitchFamily="49" charset="0"/>
              </a:rPr>
              <a:t> </a:t>
            </a:r>
            <a:r>
              <a:rPr lang="es-AR" altLang="es-AR" sz="2000" b="1" dirty="0" err="1">
                <a:latin typeface="Courier New" pitchFamily="49" charset="0"/>
              </a:rPr>
              <a:t>String</a:t>
            </a:r>
            <a:r>
              <a:rPr lang="es-AR" altLang="es-AR" sz="2000" b="1" dirty="0">
                <a:latin typeface="Courier New" pitchFamily="49" charset="0"/>
              </a:rPr>
              <a:t> </a:t>
            </a:r>
            <a:r>
              <a:rPr lang="es-AR" altLang="es-AR" sz="2000" b="1" dirty="0" err="1">
                <a:latin typeface="Courier New" pitchFamily="49" charset="0"/>
              </a:rPr>
              <a:t>telefono</a:t>
            </a:r>
            <a:r>
              <a:rPr lang="es-AR" altLang="es-AR" sz="2000" b="1" dirty="0">
                <a:latin typeface="Courier New" pitchFamily="49" charset="0"/>
              </a:rPr>
              <a:t>;</a:t>
            </a:r>
          </a:p>
          <a:p>
            <a:pPr eaLnBrk="1" hangingPunct="1">
              <a:buFontTx/>
              <a:buNone/>
            </a:pPr>
            <a:r>
              <a:rPr lang="es-AR" altLang="es-AR" sz="2000" b="1" dirty="0" err="1">
                <a:latin typeface="Courier New" pitchFamily="49" charset="0"/>
              </a:rPr>
              <a:t>protected</a:t>
            </a:r>
            <a:r>
              <a:rPr lang="es-AR" altLang="es-AR" sz="2000" b="1" dirty="0">
                <a:latin typeface="Courier New" pitchFamily="49" charset="0"/>
              </a:rPr>
              <a:t> </a:t>
            </a:r>
            <a:r>
              <a:rPr lang="es-AR" altLang="es-AR" sz="2000" b="1" dirty="0" err="1">
                <a:latin typeface="Courier New" pitchFamily="49" charset="0"/>
              </a:rPr>
              <a:t>String</a:t>
            </a:r>
            <a:r>
              <a:rPr lang="es-AR" altLang="es-AR" sz="2000" b="1" dirty="0">
                <a:latin typeface="Courier New" pitchFamily="49" charset="0"/>
              </a:rPr>
              <a:t> email;</a:t>
            </a:r>
          </a:p>
          <a:p>
            <a:pPr eaLnBrk="1" hangingPunct="1">
              <a:buFontTx/>
              <a:buNone/>
            </a:pPr>
            <a:r>
              <a:rPr lang="es-ES_tradnl" altLang="es-AR" sz="2000" b="1" dirty="0">
                <a:latin typeface="Courier New" pitchFamily="49" charset="0"/>
              </a:rPr>
              <a:t>…</a:t>
            </a:r>
          </a:p>
          <a:p>
            <a:pPr eaLnBrk="1" hangingPunct="1">
              <a:buFontTx/>
              <a:buNone/>
            </a:pPr>
            <a:r>
              <a:rPr lang="es-ES_tradnl" altLang="es-AR" sz="2000" b="1" dirty="0">
                <a:latin typeface="Courier New" pitchFamily="49" charset="0"/>
              </a:rPr>
              <a:t>}</a:t>
            </a:r>
            <a:endParaRPr lang="es-AR" altLang="es-AR" sz="2000" b="1" dirty="0">
              <a:latin typeface="Courier New" pitchFamily="49" charset="0"/>
            </a:endParaRPr>
          </a:p>
        </p:txBody>
      </p:sp>
      <p:sp>
        <p:nvSpPr>
          <p:cNvPr id="5" name="1 Título"/>
          <p:cNvSpPr txBox="1">
            <a:spLocks/>
          </p:cNvSpPr>
          <p:nvPr/>
        </p:nvSpPr>
        <p:spPr>
          <a:xfrm>
            <a:off x="467544" y="0"/>
            <a:ext cx="7931224" cy="1143000"/>
          </a:xfrm>
          <a:prstGeom prst="rect">
            <a:avLst/>
          </a:prstGeom>
        </p:spPr>
        <p:txBody>
          <a:bodyPr anchor="ctr"/>
          <a:lst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a:lstStyle>
          <a:p>
            <a:pPr fontAlgn="auto">
              <a:spcAft>
                <a:spcPts val="0"/>
              </a:spcAft>
              <a:defRPr/>
            </a:pPr>
            <a:r>
              <a:rPr lang="es-ES_tradnl" sz="3600" b="1" dirty="0" smtClean="0">
                <a:solidFill>
                  <a:schemeClr val="tx2">
                    <a:lumMod val="75000"/>
                  </a:schemeClr>
                </a:solidFill>
                <a:latin typeface="Cambria"/>
              </a:rPr>
              <a:t>Caso de Estudio: Clientes y Empleados</a:t>
            </a:r>
            <a:endParaRPr lang="es-AR" sz="3600" b="1" dirty="0">
              <a:solidFill>
                <a:schemeClr val="tx2">
                  <a:lumMod val="75000"/>
                </a:schemeClr>
              </a:solidFill>
              <a:latin typeface="Cambria"/>
            </a:endParaRPr>
          </a:p>
        </p:txBody>
      </p:sp>
    </p:spTree>
    <p:extLst>
      <p:ext uri="{BB962C8B-B14F-4D97-AF65-F5344CB8AC3E}">
        <p14:creationId xmlns:p14="http://schemas.microsoft.com/office/powerpoint/2010/main" val="25964869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pPr>
              <a:defRPr/>
            </a:pPr>
            <a:r>
              <a:rPr lang="en-US"/>
              <a:t>Introducción a la Programación Orientada a Objetos</a:t>
            </a:r>
            <a:endParaRPr lang="es-ES"/>
          </a:p>
        </p:txBody>
      </p:sp>
      <p:sp>
        <p:nvSpPr>
          <p:cNvPr id="61443" name="Text Box 4"/>
          <p:cNvSpPr txBox="1">
            <a:spLocks noChangeArrowheads="1"/>
          </p:cNvSpPr>
          <p:nvPr/>
        </p:nvSpPr>
        <p:spPr bwMode="auto">
          <a:xfrm>
            <a:off x="633090" y="1041796"/>
            <a:ext cx="7395294" cy="1938338"/>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ES_tradnl" altLang="es-AR" sz="2000" b="1" dirty="0">
                <a:latin typeface="Courier New" pitchFamily="49" charset="0"/>
              </a:rPr>
              <a:t>//Constructores</a:t>
            </a:r>
            <a:endParaRPr lang="es-AR" altLang="es-AR" sz="2000" b="1" dirty="0">
              <a:latin typeface="Courier New" pitchFamily="49" charset="0"/>
            </a:endParaRPr>
          </a:p>
          <a:p>
            <a:pPr algn="l" eaLnBrk="1" hangingPunct="1">
              <a:spcBef>
                <a:spcPct val="0"/>
              </a:spcBef>
              <a:buFontTx/>
              <a:buNone/>
            </a:pPr>
            <a:r>
              <a:rPr lang="es-AR" altLang="es-AR" sz="2000" b="1" dirty="0">
                <a:latin typeface="Courier New" pitchFamily="49" charset="0"/>
              </a:rPr>
              <a:t>  </a:t>
            </a:r>
            <a:r>
              <a:rPr lang="es-AR" altLang="es-AR" sz="2000" b="1" dirty="0" err="1">
                <a:latin typeface="Courier New" pitchFamily="49" charset="0"/>
              </a:rPr>
              <a:t>public</a:t>
            </a:r>
            <a:r>
              <a:rPr lang="es-AR" altLang="es-AR" sz="2000" b="1" dirty="0">
                <a:latin typeface="Courier New" pitchFamily="49" charset="0"/>
              </a:rPr>
              <a:t> Persona(){</a:t>
            </a:r>
          </a:p>
          <a:p>
            <a:pPr algn="l" eaLnBrk="1" hangingPunct="1">
              <a:spcBef>
                <a:spcPct val="0"/>
              </a:spcBef>
              <a:buFontTx/>
              <a:buNone/>
            </a:pPr>
            <a:r>
              <a:rPr lang="es-AR" altLang="es-AR" sz="2000" b="1" dirty="0">
                <a:latin typeface="Courier New" pitchFamily="49" charset="0"/>
              </a:rPr>
              <a:t>   nombre = new </a:t>
            </a:r>
            <a:r>
              <a:rPr lang="es-AR" altLang="es-AR" sz="2000" b="1" dirty="0" err="1">
                <a:latin typeface="Courier New" pitchFamily="49" charset="0"/>
              </a:rPr>
              <a:t>String</a:t>
            </a:r>
            <a:r>
              <a:rPr lang="es-AR" altLang="es-AR" sz="2000" b="1" dirty="0">
                <a:latin typeface="Courier New" pitchFamily="49" charset="0"/>
              </a:rPr>
              <a:t>();</a:t>
            </a:r>
          </a:p>
          <a:p>
            <a:pPr algn="l" eaLnBrk="1" hangingPunct="1">
              <a:spcBef>
                <a:spcPct val="0"/>
              </a:spcBef>
              <a:buFontTx/>
              <a:buNone/>
            </a:pPr>
            <a:r>
              <a:rPr lang="es-AR" altLang="es-AR" sz="2000" b="1" dirty="0">
                <a:latin typeface="Courier New" pitchFamily="49" charset="0"/>
              </a:rPr>
              <a:t>   </a:t>
            </a:r>
            <a:r>
              <a:rPr lang="es-AR" altLang="es-AR" sz="2000" b="1" dirty="0" err="1">
                <a:latin typeface="Courier New" pitchFamily="49" charset="0"/>
              </a:rPr>
              <a:t>calleNro</a:t>
            </a:r>
            <a:r>
              <a:rPr lang="es-AR" altLang="es-AR" sz="2000" b="1" dirty="0">
                <a:latin typeface="Courier New" pitchFamily="49" charset="0"/>
              </a:rPr>
              <a:t> = new </a:t>
            </a:r>
            <a:r>
              <a:rPr lang="es-AR" altLang="es-AR" sz="2000" b="1" dirty="0" err="1">
                <a:latin typeface="Courier New" pitchFamily="49" charset="0"/>
              </a:rPr>
              <a:t>String</a:t>
            </a:r>
            <a:r>
              <a:rPr lang="es-AR" altLang="es-AR" sz="2000" b="1" dirty="0">
                <a:latin typeface="Courier New" pitchFamily="49" charset="0"/>
              </a:rPr>
              <a:t>(); </a:t>
            </a:r>
          </a:p>
          <a:p>
            <a:pPr algn="l" eaLnBrk="1" hangingPunct="1">
              <a:spcBef>
                <a:spcPct val="0"/>
              </a:spcBef>
              <a:buFontTx/>
              <a:buNone/>
            </a:pPr>
            <a:r>
              <a:rPr lang="es-AR" altLang="es-AR" sz="2000" b="1" dirty="0">
                <a:latin typeface="Courier New" pitchFamily="49" charset="0"/>
              </a:rPr>
              <a:t>   </a:t>
            </a:r>
            <a:r>
              <a:rPr lang="es-AR" altLang="es-AR" sz="2000" b="1" dirty="0" err="1">
                <a:latin typeface="Courier New" pitchFamily="49" charset="0"/>
              </a:rPr>
              <a:t>telefono</a:t>
            </a:r>
            <a:r>
              <a:rPr lang="es-AR" altLang="es-AR" sz="2000" b="1" dirty="0">
                <a:latin typeface="Courier New" pitchFamily="49" charset="0"/>
              </a:rPr>
              <a:t> = new </a:t>
            </a:r>
            <a:r>
              <a:rPr lang="es-AR" altLang="es-AR" sz="2000" b="1" dirty="0" err="1">
                <a:latin typeface="Courier New" pitchFamily="49" charset="0"/>
              </a:rPr>
              <a:t>String</a:t>
            </a:r>
            <a:r>
              <a:rPr lang="es-AR" altLang="es-AR" sz="2000" b="1" dirty="0">
                <a:latin typeface="Courier New" pitchFamily="49" charset="0"/>
              </a:rPr>
              <a:t>(); </a:t>
            </a:r>
          </a:p>
          <a:p>
            <a:pPr algn="l" eaLnBrk="1" hangingPunct="1">
              <a:spcBef>
                <a:spcPct val="0"/>
              </a:spcBef>
              <a:buFontTx/>
              <a:buNone/>
            </a:pPr>
            <a:r>
              <a:rPr lang="es-AR" altLang="es-AR" sz="2000" b="1" dirty="0">
                <a:latin typeface="Courier New" pitchFamily="49" charset="0"/>
              </a:rPr>
              <a:t>   email = new </a:t>
            </a:r>
            <a:r>
              <a:rPr lang="es-AR" altLang="es-AR" sz="2000" b="1" dirty="0" err="1">
                <a:latin typeface="Courier New" pitchFamily="49" charset="0"/>
              </a:rPr>
              <a:t>String</a:t>
            </a:r>
            <a:r>
              <a:rPr lang="es-AR" altLang="es-AR" sz="2000" b="1" dirty="0">
                <a:latin typeface="Courier New" pitchFamily="49" charset="0"/>
              </a:rPr>
              <a:t>();     }</a:t>
            </a:r>
          </a:p>
        </p:txBody>
      </p:sp>
      <p:sp>
        <p:nvSpPr>
          <p:cNvPr id="3" name="2 Rectángulo"/>
          <p:cNvSpPr>
            <a:spLocks noChangeArrowheads="1"/>
          </p:cNvSpPr>
          <p:nvPr/>
        </p:nvSpPr>
        <p:spPr bwMode="auto">
          <a:xfrm>
            <a:off x="633089" y="2924944"/>
            <a:ext cx="7395295" cy="1630363"/>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sz="2000" b="1" dirty="0" err="1">
                <a:latin typeface="Courier New" pitchFamily="49" charset="0"/>
              </a:rPr>
              <a:t>public</a:t>
            </a:r>
            <a:r>
              <a:rPr lang="es-AR" altLang="es-AR" sz="2000" b="1" dirty="0">
                <a:latin typeface="Courier New" pitchFamily="49" charset="0"/>
              </a:rPr>
              <a:t> Persona (</a:t>
            </a:r>
            <a:r>
              <a:rPr lang="es-AR" altLang="es-AR" sz="2000" b="1" dirty="0" err="1">
                <a:latin typeface="Courier New" pitchFamily="49" charset="0"/>
              </a:rPr>
              <a:t>String</a:t>
            </a:r>
            <a:r>
              <a:rPr lang="es-AR" altLang="es-AR" sz="2000" b="1" dirty="0">
                <a:latin typeface="Courier New" pitchFamily="49" charset="0"/>
              </a:rPr>
              <a:t> </a:t>
            </a:r>
            <a:r>
              <a:rPr lang="es-AR" altLang="es-AR" sz="2000" b="1" dirty="0" err="1">
                <a:latin typeface="Courier New" pitchFamily="49" charset="0"/>
              </a:rPr>
              <a:t>nom</a:t>
            </a:r>
            <a:r>
              <a:rPr lang="es-AR" altLang="es-AR" sz="2000" b="1" dirty="0">
                <a:latin typeface="Courier New" pitchFamily="49" charset="0"/>
              </a:rPr>
              <a:t>){</a:t>
            </a:r>
          </a:p>
          <a:p>
            <a:pPr algn="l" eaLnBrk="1" hangingPunct="1">
              <a:spcBef>
                <a:spcPct val="0"/>
              </a:spcBef>
              <a:buFontTx/>
              <a:buNone/>
            </a:pPr>
            <a:r>
              <a:rPr lang="es-AR" altLang="es-AR" sz="2000" b="1" dirty="0">
                <a:latin typeface="Courier New" pitchFamily="49" charset="0"/>
              </a:rPr>
              <a:t>  nombre = </a:t>
            </a:r>
            <a:r>
              <a:rPr lang="es-AR" altLang="es-AR" sz="2000" b="1" dirty="0" err="1">
                <a:latin typeface="Courier New" pitchFamily="49" charset="0"/>
              </a:rPr>
              <a:t>nom</a:t>
            </a:r>
            <a:r>
              <a:rPr lang="es-AR" altLang="es-AR" sz="2000" b="1" dirty="0">
                <a:latin typeface="Courier New" pitchFamily="49" charset="0"/>
              </a:rPr>
              <a:t>;</a:t>
            </a:r>
          </a:p>
          <a:p>
            <a:pPr algn="l" eaLnBrk="1" hangingPunct="1">
              <a:spcBef>
                <a:spcPct val="0"/>
              </a:spcBef>
              <a:buFontTx/>
              <a:buNone/>
            </a:pPr>
            <a:r>
              <a:rPr lang="es-AR" altLang="es-AR" sz="2000" b="1" dirty="0">
                <a:latin typeface="Courier New" pitchFamily="49" charset="0"/>
              </a:rPr>
              <a:t> </a:t>
            </a:r>
            <a:r>
              <a:rPr lang="es-AR" altLang="es-AR" sz="2000" b="1" dirty="0" smtClean="0">
                <a:latin typeface="Courier New" pitchFamily="49" charset="0"/>
              </a:rPr>
              <a:t> </a:t>
            </a:r>
            <a:r>
              <a:rPr lang="es-AR" altLang="es-AR" sz="2000" b="1" dirty="0" err="1" smtClean="0">
                <a:latin typeface="Courier New" pitchFamily="49" charset="0"/>
              </a:rPr>
              <a:t>calleNro</a:t>
            </a:r>
            <a:r>
              <a:rPr lang="es-AR" altLang="es-AR" sz="2000" b="1" dirty="0" smtClean="0">
                <a:latin typeface="Courier New" pitchFamily="49" charset="0"/>
              </a:rPr>
              <a:t> </a:t>
            </a:r>
            <a:r>
              <a:rPr lang="es-AR" altLang="es-AR" sz="2000" b="1" dirty="0">
                <a:latin typeface="Courier New" pitchFamily="49" charset="0"/>
              </a:rPr>
              <a:t>= new </a:t>
            </a:r>
            <a:r>
              <a:rPr lang="es-AR" altLang="es-AR" sz="2000" b="1" dirty="0" err="1">
                <a:latin typeface="Courier New" pitchFamily="49" charset="0"/>
              </a:rPr>
              <a:t>String</a:t>
            </a:r>
            <a:r>
              <a:rPr lang="es-AR" altLang="es-AR" sz="2000" b="1" dirty="0">
                <a:latin typeface="Courier New" pitchFamily="49" charset="0"/>
              </a:rPr>
              <a:t>(); </a:t>
            </a:r>
          </a:p>
          <a:p>
            <a:pPr algn="l" eaLnBrk="1" hangingPunct="1">
              <a:spcBef>
                <a:spcPct val="0"/>
              </a:spcBef>
              <a:buFontTx/>
              <a:buNone/>
            </a:pPr>
            <a:r>
              <a:rPr lang="es-AR" altLang="es-AR" sz="2000" b="1" dirty="0">
                <a:latin typeface="Courier New" pitchFamily="49" charset="0"/>
              </a:rPr>
              <a:t>  </a:t>
            </a:r>
            <a:r>
              <a:rPr lang="es-AR" altLang="es-AR" sz="2000" b="1" dirty="0" err="1" smtClean="0">
                <a:latin typeface="Courier New" pitchFamily="49" charset="0"/>
              </a:rPr>
              <a:t>telefono</a:t>
            </a:r>
            <a:r>
              <a:rPr lang="es-AR" altLang="es-AR" sz="2000" b="1" dirty="0" smtClean="0">
                <a:latin typeface="Courier New" pitchFamily="49" charset="0"/>
              </a:rPr>
              <a:t> </a:t>
            </a:r>
            <a:r>
              <a:rPr lang="es-AR" altLang="es-AR" sz="2000" b="1" dirty="0">
                <a:latin typeface="Courier New" pitchFamily="49" charset="0"/>
              </a:rPr>
              <a:t>= new </a:t>
            </a:r>
            <a:r>
              <a:rPr lang="es-AR" altLang="es-AR" sz="2000" b="1" dirty="0" err="1">
                <a:latin typeface="Courier New" pitchFamily="49" charset="0"/>
              </a:rPr>
              <a:t>String</a:t>
            </a:r>
            <a:r>
              <a:rPr lang="es-AR" altLang="es-AR" sz="2000" b="1" dirty="0">
                <a:latin typeface="Courier New" pitchFamily="49" charset="0"/>
              </a:rPr>
              <a:t>(); </a:t>
            </a:r>
          </a:p>
          <a:p>
            <a:pPr algn="l" eaLnBrk="1" hangingPunct="1">
              <a:spcBef>
                <a:spcPct val="0"/>
              </a:spcBef>
              <a:buFontTx/>
              <a:buNone/>
            </a:pPr>
            <a:r>
              <a:rPr lang="es-AR" altLang="es-AR" sz="2000" b="1" dirty="0">
                <a:latin typeface="Courier New" pitchFamily="49" charset="0"/>
              </a:rPr>
              <a:t>  </a:t>
            </a:r>
            <a:r>
              <a:rPr lang="es-AR" altLang="es-AR" sz="2000" b="1" dirty="0" smtClean="0">
                <a:latin typeface="Courier New" pitchFamily="49" charset="0"/>
              </a:rPr>
              <a:t>email </a:t>
            </a:r>
            <a:r>
              <a:rPr lang="es-AR" altLang="es-AR" sz="2000" b="1" dirty="0">
                <a:latin typeface="Courier New" pitchFamily="49" charset="0"/>
              </a:rPr>
              <a:t>= new </a:t>
            </a:r>
            <a:r>
              <a:rPr lang="es-AR" altLang="es-AR" sz="2000" b="1" dirty="0" err="1">
                <a:latin typeface="Courier New" pitchFamily="49" charset="0"/>
              </a:rPr>
              <a:t>String</a:t>
            </a:r>
            <a:r>
              <a:rPr lang="es-AR" altLang="es-AR" sz="2000" b="1" dirty="0">
                <a:latin typeface="Courier New" pitchFamily="49" charset="0"/>
              </a:rPr>
              <a:t>();     }</a:t>
            </a:r>
          </a:p>
        </p:txBody>
      </p:sp>
      <p:sp>
        <p:nvSpPr>
          <p:cNvPr id="7" name="6 Rectángulo"/>
          <p:cNvSpPr>
            <a:spLocks noChangeArrowheads="1"/>
          </p:cNvSpPr>
          <p:nvPr/>
        </p:nvSpPr>
        <p:spPr bwMode="auto">
          <a:xfrm>
            <a:off x="611560" y="4509120"/>
            <a:ext cx="7416824" cy="1938338"/>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sz="2000" b="1" dirty="0" err="1">
                <a:latin typeface="Courier New" pitchFamily="49" charset="0"/>
              </a:rPr>
              <a:t>public</a:t>
            </a:r>
            <a:r>
              <a:rPr lang="es-AR" altLang="es-AR" sz="2000" b="1" dirty="0">
                <a:latin typeface="Courier New" pitchFamily="49" charset="0"/>
              </a:rPr>
              <a:t> Persona (</a:t>
            </a:r>
            <a:r>
              <a:rPr lang="es-AR" altLang="es-AR" sz="2000" b="1" dirty="0" err="1">
                <a:latin typeface="Courier New" pitchFamily="49" charset="0"/>
              </a:rPr>
              <a:t>String</a:t>
            </a:r>
            <a:r>
              <a:rPr lang="es-AR" altLang="es-AR" sz="2000" b="1" dirty="0">
                <a:latin typeface="Courier New" pitchFamily="49" charset="0"/>
              </a:rPr>
              <a:t> </a:t>
            </a:r>
            <a:r>
              <a:rPr lang="es-AR" altLang="es-AR" sz="2000" b="1" dirty="0" err="1">
                <a:latin typeface="Courier New" pitchFamily="49" charset="0"/>
              </a:rPr>
              <a:t>nom</a:t>
            </a:r>
            <a:r>
              <a:rPr lang="es-AR" altLang="es-AR" sz="2000" b="1" dirty="0">
                <a:latin typeface="Courier New" pitchFamily="49" charset="0"/>
              </a:rPr>
              <a:t>, </a:t>
            </a:r>
            <a:r>
              <a:rPr lang="es-AR" altLang="es-AR" sz="2000" b="1" dirty="0" err="1">
                <a:latin typeface="Courier New" pitchFamily="49" charset="0"/>
              </a:rPr>
              <a:t>String</a:t>
            </a:r>
            <a:r>
              <a:rPr lang="es-AR" altLang="es-AR" sz="2000" b="1" dirty="0">
                <a:latin typeface="Courier New" pitchFamily="49" charset="0"/>
              </a:rPr>
              <a:t> </a:t>
            </a:r>
            <a:r>
              <a:rPr lang="es-AR" altLang="es-AR" sz="2000" b="1" dirty="0" err="1">
                <a:latin typeface="Courier New" pitchFamily="49" charset="0"/>
              </a:rPr>
              <a:t>cn</a:t>
            </a:r>
            <a:r>
              <a:rPr lang="es-AR" altLang="es-AR" sz="2000" b="1" dirty="0">
                <a:latin typeface="Courier New" pitchFamily="49" charset="0"/>
              </a:rPr>
              <a:t>,</a:t>
            </a:r>
          </a:p>
          <a:p>
            <a:pPr algn="l" eaLnBrk="1" hangingPunct="1">
              <a:spcBef>
                <a:spcPct val="0"/>
              </a:spcBef>
              <a:buFontTx/>
              <a:buNone/>
            </a:pPr>
            <a:r>
              <a:rPr lang="es-AR" altLang="es-AR" sz="2000" b="1" dirty="0">
                <a:latin typeface="Courier New" pitchFamily="49" charset="0"/>
              </a:rPr>
              <a:t>                </a:t>
            </a:r>
            <a:r>
              <a:rPr lang="es-AR" altLang="es-AR" sz="2000" b="1" dirty="0" err="1">
                <a:latin typeface="Courier New" pitchFamily="49" charset="0"/>
              </a:rPr>
              <a:t>String</a:t>
            </a:r>
            <a:r>
              <a:rPr lang="es-AR" altLang="es-AR" sz="2000" b="1" dirty="0">
                <a:latin typeface="Courier New" pitchFamily="49" charset="0"/>
              </a:rPr>
              <a:t> </a:t>
            </a:r>
            <a:r>
              <a:rPr lang="es-AR" altLang="es-AR" sz="2000" b="1" dirty="0" err="1">
                <a:latin typeface="Courier New" pitchFamily="49" charset="0"/>
              </a:rPr>
              <a:t>tel</a:t>
            </a:r>
            <a:r>
              <a:rPr lang="es-AR" altLang="es-AR" sz="2000" b="1" dirty="0">
                <a:latin typeface="Courier New" pitchFamily="49" charset="0"/>
              </a:rPr>
              <a:t>, </a:t>
            </a:r>
            <a:r>
              <a:rPr lang="es-AR" altLang="es-AR" sz="2000" b="1" dirty="0" err="1">
                <a:latin typeface="Courier New" pitchFamily="49" charset="0"/>
              </a:rPr>
              <a:t>String</a:t>
            </a:r>
            <a:r>
              <a:rPr lang="es-AR" altLang="es-AR" sz="2000" b="1" dirty="0">
                <a:latin typeface="Courier New" pitchFamily="49" charset="0"/>
              </a:rPr>
              <a:t> </a:t>
            </a:r>
            <a:r>
              <a:rPr lang="es-AR" altLang="es-AR" sz="2000" b="1" dirty="0" err="1">
                <a:latin typeface="Courier New" pitchFamily="49" charset="0"/>
              </a:rPr>
              <a:t>em</a:t>
            </a:r>
            <a:r>
              <a:rPr lang="es-AR" altLang="es-AR" sz="2000" b="1" dirty="0">
                <a:latin typeface="Courier New" pitchFamily="49" charset="0"/>
              </a:rPr>
              <a:t>){</a:t>
            </a:r>
          </a:p>
          <a:p>
            <a:pPr algn="l" eaLnBrk="1" hangingPunct="1">
              <a:spcBef>
                <a:spcPct val="0"/>
              </a:spcBef>
              <a:buFontTx/>
              <a:buNone/>
            </a:pPr>
            <a:r>
              <a:rPr lang="es-AR" altLang="es-AR" sz="2000" b="1" dirty="0">
                <a:latin typeface="Courier New" pitchFamily="49" charset="0"/>
              </a:rPr>
              <a:t>  nombre = </a:t>
            </a:r>
            <a:r>
              <a:rPr lang="es-AR" altLang="es-AR" sz="2000" b="1" dirty="0" err="1">
                <a:latin typeface="Courier New" pitchFamily="49" charset="0"/>
              </a:rPr>
              <a:t>nom</a:t>
            </a:r>
            <a:r>
              <a:rPr lang="es-AR" altLang="es-AR" sz="2000" b="1" dirty="0">
                <a:latin typeface="Courier New" pitchFamily="49" charset="0"/>
              </a:rPr>
              <a:t>;</a:t>
            </a:r>
          </a:p>
          <a:p>
            <a:pPr algn="l" eaLnBrk="1" hangingPunct="1">
              <a:spcBef>
                <a:spcPct val="0"/>
              </a:spcBef>
              <a:buFontTx/>
              <a:buNone/>
            </a:pPr>
            <a:r>
              <a:rPr lang="es-AR" altLang="es-AR" sz="2000" b="1" dirty="0">
                <a:latin typeface="Courier New" pitchFamily="49" charset="0"/>
              </a:rPr>
              <a:t>  </a:t>
            </a:r>
            <a:r>
              <a:rPr lang="es-AR" altLang="es-AR" sz="2000" b="1" dirty="0" err="1">
                <a:latin typeface="Courier New" pitchFamily="49" charset="0"/>
              </a:rPr>
              <a:t>calleNro</a:t>
            </a:r>
            <a:r>
              <a:rPr lang="es-AR" altLang="es-AR" sz="2000" b="1" dirty="0">
                <a:latin typeface="Courier New" pitchFamily="49" charset="0"/>
              </a:rPr>
              <a:t> = </a:t>
            </a:r>
            <a:r>
              <a:rPr lang="es-AR" altLang="es-AR" sz="2000" b="1" dirty="0" err="1">
                <a:latin typeface="Courier New" pitchFamily="49" charset="0"/>
              </a:rPr>
              <a:t>cn</a:t>
            </a:r>
            <a:r>
              <a:rPr lang="es-AR" altLang="es-AR" sz="2000" b="1" dirty="0">
                <a:latin typeface="Courier New" pitchFamily="49" charset="0"/>
              </a:rPr>
              <a:t>;</a:t>
            </a:r>
          </a:p>
          <a:p>
            <a:pPr algn="l" eaLnBrk="1" hangingPunct="1">
              <a:spcBef>
                <a:spcPct val="0"/>
              </a:spcBef>
              <a:buFontTx/>
              <a:buNone/>
            </a:pPr>
            <a:r>
              <a:rPr lang="es-AR" altLang="es-AR" sz="2000" b="1" dirty="0">
                <a:latin typeface="Courier New" pitchFamily="49" charset="0"/>
              </a:rPr>
              <a:t>  </a:t>
            </a:r>
            <a:r>
              <a:rPr lang="es-AR" altLang="es-AR" sz="2000" b="1" dirty="0" err="1">
                <a:latin typeface="Courier New" pitchFamily="49" charset="0"/>
              </a:rPr>
              <a:t>telefono</a:t>
            </a:r>
            <a:r>
              <a:rPr lang="es-AR" altLang="es-AR" sz="2000" b="1" dirty="0">
                <a:latin typeface="Courier New" pitchFamily="49" charset="0"/>
              </a:rPr>
              <a:t> = </a:t>
            </a:r>
            <a:r>
              <a:rPr lang="es-AR" altLang="es-AR" sz="2000" b="1" dirty="0" err="1">
                <a:latin typeface="Courier New" pitchFamily="49" charset="0"/>
              </a:rPr>
              <a:t>tel</a:t>
            </a:r>
            <a:r>
              <a:rPr lang="es-AR" altLang="es-AR" sz="2000" b="1" dirty="0">
                <a:latin typeface="Courier New" pitchFamily="49" charset="0"/>
              </a:rPr>
              <a:t>;</a:t>
            </a:r>
          </a:p>
          <a:p>
            <a:pPr algn="l" eaLnBrk="1" hangingPunct="1">
              <a:spcBef>
                <a:spcPct val="0"/>
              </a:spcBef>
              <a:buFontTx/>
              <a:buNone/>
            </a:pPr>
            <a:r>
              <a:rPr lang="es-AR" altLang="es-AR" sz="2000" b="1" dirty="0">
                <a:latin typeface="Courier New" pitchFamily="49" charset="0"/>
              </a:rPr>
              <a:t>  email = </a:t>
            </a:r>
            <a:r>
              <a:rPr lang="es-AR" altLang="es-AR" sz="2000" b="1" dirty="0" err="1">
                <a:latin typeface="Courier New" pitchFamily="49" charset="0"/>
              </a:rPr>
              <a:t>em</a:t>
            </a:r>
            <a:r>
              <a:rPr lang="es-AR" altLang="es-AR" sz="2000" b="1" dirty="0">
                <a:latin typeface="Courier New" pitchFamily="49" charset="0"/>
              </a:rPr>
              <a:t>;                }</a:t>
            </a:r>
          </a:p>
        </p:txBody>
      </p:sp>
      <p:sp>
        <p:nvSpPr>
          <p:cNvPr id="8" name="1 Título"/>
          <p:cNvSpPr txBox="1">
            <a:spLocks/>
          </p:cNvSpPr>
          <p:nvPr/>
        </p:nvSpPr>
        <p:spPr>
          <a:xfrm>
            <a:off x="467544" y="0"/>
            <a:ext cx="7931224" cy="1143000"/>
          </a:xfrm>
          <a:prstGeom prst="rect">
            <a:avLst/>
          </a:prstGeom>
        </p:spPr>
        <p:txBody>
          <a:bodyPr anchor="ctr"/>
          <a:lst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a:lstStyle>
          <a:p>
            <a:pPr fontAlgn="auto">
              <a:spcAft>
                <a:spcPts val="0"/>
              </a:spcAft>
              <a:defRPr/>
            </a:pPr>
            <a:r>
              <a:rPr lang="es-ES_tradnl" sz="3600" b="1" dirty="0" smtClean="0">
                <a:solidFill>
                  <a:schemeClr val="tx2">
                    <a:lumMod val="75000"/>
                  </a:schemeClr>
                </a:solidFill>
                <a:latin typeface="Cambria"/>
              </a:rPr>
              <a:t>Caso de Estudio: Clientes y Empleados</a:t>
            </a:r>
            <a:endParaRPr lang="es-AR" sz="3600" b="1" dirty="0">
              <a:solidFill>
                <a:schemeClr val="tx2">
                  <a:lumMod val="75000"/>
                </a:schemeClr>
              </a:solidFill>
              <a:latin typeface="Cambria"/>
            </a:endParaRPr>
          </a:p>
        </p:txBody>
      </p:sp>
    </p:spTree>
    <p:extLst>
      <p:ext uri="{BB962C8B-B14F-4D97-AF65-F5344CB8AC3E}">
        <p14:creationId xmlns:p14="http://schemas.microsoft.com/office/powerpoint/2010/main" val="2870985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pPr>
              <a:defRPr/>
            </a:pPr>
            <a:r>
              <a:rPr lang="en-US"/>
              <a:t>Introducción a la Programación Orientada a Objetos</a:t>
            </a:r>
            <a:endParaRPr lang="es-ES"/>
          </a:p>
        </p:txBody>
      </p:sp>
      <p:sp>
        <p:nvSpPr>
          <p:cNvPr id="62467" name="Text Box 4"/>
          <p:cNvSpPr txBox="1">
            <a:spLocks noChangeArrowheads="1"/>
          </p:cNvSpPr>
          <p:nvPr/>
        </p:nvSpPr>
        <p:spPr bwMode="auto">
          <a:xfrm>
            <a:off x="611560" y="1412776"/>
            <a:ext cx="7545337" cy="2431435"/>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sz="2000" b="1" dirty="0" err="1">
                <a:latin typeface="Courier New" pitchFamily="49" charset="0"/>
              </a:rPr>
              <a:t>class</a:t>
            </a:r>
            <a:r>
              <a:rPr lang="es-AR" altLang="es-AR" sz="2000" b="1" dirty="0">
                <a:latin typeface="Courier New" pitchFamily="49" charset="0"/>
              </a:rPr>
              <a:t> Empleado </a:t>
            </a:r>
            <a:r>
              <a:rPr lang="es-AR" altLang="es-AR" sz="2000" b="1" dirty="0" err="1">
                <a:solidFill>
                  <a:srgbClr val="FF0000"/>
                </a:solidFill>
                <a:latin typeface="Courier New" pitchFamily="49" charset="0"/>
              </a:rPr>
              <a:t>extends</a:t>
            </a:r>
            <a:r>
              <a:rPr lang="es-AR" altLang="es-AR" sz="2000" b="1" dirty="0">
                <a:solidFill>
                  <a:srgbClr val="FF0000"/>
                </a:solidFill>
                <a:latin typeface="Courier New" pitchFamily="49" charset="0"/>
              </a:rPr>
              <a:t> Persona </a:t>
            </a:r>
            <a:r>
              <a:rPr lang="es-AR" altLang="es-AR" sz="2000" b="1" dirty="0">
                <a:latin typeface="Courier New" pitchFamily="49" charset="0"/>
              </a:rPr>
              <a:t>{</a:t>
            </a:r>
          </a:p>
          <a:p>
            <a:pPr algn="l" eaLnBrk="1" hangingPunct="1">
              <a:spcBef>
                <a:spcPct val="0"/>
              </a:spcBef>
              <a:buFontTx/>
              <a:buNone/>
            </a:pPr>
            <a:r>
              <a:rPr lang="es-ES_tradnl" altLang="es-AR" sz="2000" b="1" dirty="0">
                <a:latin typeface="Courier New" pitchFamily="49" charset="0"/>
              </a:rPr>
              <a:t>//Atributos de instancia</a:t>
            </a:r>
            <a:endParaRPr lang="es-AR" altLang="es-AR" sz="2000" b="1" dirty="0">
              <a:latin typeface="Courier New" pitchFamily="49" charset="0"/>
            </a:endParaRPr>
          </a:p>
          <a:p>
            <a:pPr eaLnBrk="1" hangingPunct="1">
              <a:buFontTx/>
              <a:buNone/>
            </a:pPr>
            <a:r>
              <a:rPr lang="es-AR" altLang="es-AR" sz="2000" b="1" dirty="0" err="1">
                <a:latin typeface="Courier New" pitchFamily="49" charset="0"/>
              </a:rPr>
              <a:t>protected</a:t>
            </a:r>
            <a:r>
              <a:rPr lang="es-AR" altLang="es-AR" sz="2000" b="1" dirty="0">
                <a:latin typeface="Courier New" pitchFamily="49" charset="0"/>
              </a:rPr>
              <a:t> </a:t>
            </a:r>
            <a:r>
              <a:rPr lang="es-AR" altLang="es-AR" sz="2000" b="1" dirty="0" err="1">
                <a:latin typeface="Courier New" pitchFamily="49" charset="0"/>
              </a:rPr>
              <a:t>float</a:t>
            </a:r>
            <a:r>
              <a:rPr lang="es-AR" altLang="es-AR" sz="2000" b="1" dirty="0">
                <a:latin typeface="Courier New" pitchFamily="49" charset="0"/>
              </a:rPr>
              <a:t> </a:t>
            </a:r>
            <a:r>
              <a:rPr lang="es-AR" altLang="es-AR" sz="2000" b="1" dirty="0" err="1">
                <a:latin typeface="Courier New" pitchFamily="49" charset="0"/>
              </a:rPr>
              <a:t>basico</a:t>
            </a:r>
            <a:r>
              <a:rPr lang="es-AR" altLang="es-AR" sz="2000" b="1" dirty="0">
                <a:latin typeface="Courier New" pitchFamily="49" charset="0"/>
              </a:rPr>
              <a:t>;</a:t>
            </a:r>
          </a:p>
          <a:p>
            <a:pPr eaLnBrk="1" hangingPunct="1">
              <a:buFontTx/>
              <a:buNone/>
            </a:pPr>
            <a:r>
              <a:rPr lang="es-AR" altLang="es-AR" sz="2000" b="1" dirty="0" err="1">
                <a:latin typeface="Courier New" pitchFamily="49" charset="0"/>
              </a:rPr>
              <a:t>protected</a:t>
            </a:r>
            <a:r>
              <a:rPr lang="es-AR" altLang="es-AR" sz="2000" b="1" dirty="0">
                <a:latin typeface="Courier New" pitchFamily="49" charset="0"/>
              </a:rPr>
              <a:t> Fecha </a:t>
            </a:r>
            <a:r>
              <a:rPr lang="es-AR" altLang="es-AR" sz="2000" b="1" dirty="0" err="1">
                <a:latin typeface="Courier New" pitchFamily="49" charset="0"/>
              </a:rPr>
              <a:t>fechaIng</a:t>
            </a:r>
            <a:r>
              <a:rPr lang="es-AR" altLang="es-AR" sz="2000" b="1" dirty="0">
                <a:latin typeface="Courier New" pitchFamily="49" charset="0"/>
              </a:rPr>
              <a:t>;</a:t>
            </a:r>
          </a:p>
          <a:p>
            <a:pPr eaLnBrk="1" hangingPunct="1">
              <a:buFontTx/>
              <a:buNone/>
            </a:pPr>
            <a:r>
              <a:rPr lang="es-AR" altLang="es-AR" sz="2000" b="1" dirty="0" err="1">
                <a:latin typeface="Courier New" pitchFamily="49" charset="0"/>
              </a:rPr>
              <a:t>protected</a:t>
            </a:r>
            <a:r>
              <a:rPr lang="es-AR" altLang="es-AR" sz="2000" b="1" dirty="0">
                <a:latin typeface="Courier New" pitchFamily="49" charset="0"/>
              </a:rPr>
              <a:t> </a:t>
            </a:r>
            <a:r>
              <a:rPr lang="es-AR" altLang="es-AR" sz="2000" b="1" dirty="0" err="1">
                <a:latin typeface="Courier New" pitchFamily="49" charset="0"/>
              </a:rPr>
              <a:t>int</a:t>
            </a:r>
            <a:r>
              <a:rPr lang="es-AR" altLang="es-AR" sz="2000" b="1" dirty="0">
                <a:latin typeface="Courier New" pitchFamily="49" charset="0"/>
              </a:rPr>
              <a:t> hijos;</a:t>
            </a:r>
          </a:p>
          <a:p>
            <a:pPr algn="l" eaLnBrk="1" hangingPunct="1">
              <a:spcBef>
                <a:spcPct val="0"/>
              </a:spcBef>
              <a:buFontTx/>
              <a:buNone/>
            </a:pPr>
            <a:r>
              <a:rPr lang="es-ES_tradnl" altLang="es-AR" sz="2000" b="1" dirty="0">
                <a:latin typeface="Courier New" pitchFamily="49" charset="0"/>
              </a:rPr>
              <a:t>…</a:t>
            </a:r>
            <a:endParaRPr lang="es-AR" altLang="es-AR" sz="2000" b="1" dirty="0">
              <a:latin typeface="Courier New" pitchFamily="49" charset="0"/>
            </a:endParaRPr>
          </a:p>
          <a:p>
            <a:pPr algn="l" eaLnBrk="1" hangingPunct="1">
              <a:spcBef>
                <a:spcPct val="0"/>
              </a:spcBef>
              <a:buFontTx/>
              <a:buNone/>
            </a:pPr>
            <a:r>
              <a:rPr lang="es-AR" altLang="es-AR" sz="2000" b="1" dirty="0">
                <a:latin typeface="Courier New" pitchFamily="49" charset="0"/>
              </a:rPr>
              <a:t>}</a:t>
            </a:r>
          </a:p>
        </p:txBody>
      </p:sp>
      <p:sp>
        <p:nvSpPr>
          <p:cNvPr id="5" name="1 Título"/>
          <p:cNvSpPr txBox="1">
            <a:spLocks/>
          </p:cNvSpPr>
          <p:nvPr/>
        </p:nvSpPr>
        <p:spPr>
          <a:xfrm>
            <a:off x="467544" y="0"/>
            <a:ext cx="7931224" cy="1143000"/>
          </a:xfrm>
          <a:prstGeom prst="rect">
            <a:avLst/>
          </a:prstGeom>
        </p:spPr>
        <p:txBody>
          <a:bodyPr anchor="ctr"/>
          <a:lst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a:lstStyle>
          <a:p>
            <a:pPr fontAlgn="auto">
              <a:spcAft>
                <a:spcPts val="0"/>
              </a:spcAft>
              <a:defRPr/>
            </a:pPr>
            <a:r>
              <a:rPr lang="es-ES_tradnl" sz="3600" b="1" dirty="0" smtClean="0">
                <a:solidFill>
                  <a:schemeClr val="tx2">
                    <a:lumMod val="75000"/>
                  </a:schemeClr>
                </a:solidFill>
                <a:latin typeface="Cambria"/>
              </a:rPr>
              <a:t>Caso de Estudio: Clientes y Empleados</a:t>
            </a:r>
            <a:endParaRPr lang="es-AR" sz="3600" b="1" dirty="0">
              <a:solidFill>
                <a:schemeClr val="tx2">
                  <a:lumMod val="75000"/>
                </a:schemeClr>
              </a:solidFill>
              <a:latin typeface="Cambria"/>
            </a:endParaRPr>
          </a:p>
        </p:txBody>
      </p:sp>
      <p:sp>
        <p:nvSpPr>
          <p:cNvPr id="7" name="Text Box 3"/>
          <p:cNvSpPr txBox="1">
            <a:spLocks noChangeArrowheads="1"/>
          </p:cNvSpPr>
          <p:nvPr/>
        </p:nvSpPr>
        <p:spPr bwMode="auto">
          <a:xfrm>
            <a:off x="611560" y="4365104"/>
            <a:ext cx="7783462"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sz="2800" dirty="0" smtClean="0">
                <a:latin typeface="+mn-lt"/>
              </a:rPr>
              <a:t>Las clases derivadas de la clase Persona acceden a sus constructores usando el comando </a:t>
            </a:r>
            <a:r>
              <a:rPr lang="es-AR" altLang="es-AR" b="1" dirty="0" err="1" smtClean="0">
                <a:latin typeface="Courier New" pitchFamily="49" charset="0"/>
              </a:rPr>
              <a:t>super</a:t>
            </a:r>
            <a:r>
              <a:rPr lang="es-AR" altLang="es-AR" b="1" dirty="0" smtClean="0">
                <a:latin typeface="Courier New" pitchFamily="49" charset="0"/>
              </a:rPr>
              <a:t>().</a:t>
            </a:r>
          </a:p>
          <a:p>
            <a:pPr algn="l" eaLnBrk="1" hangingPunct="1">
              <a:spcBef>
                <a:spcPct val="0"/>
              </a:spcBef>
              <a:buFontTx/>
              <a:buNone/>
            </a:pPr>
            <a:r>
              <a:rPr lang="es-AR" altLang="es-AR" sz="2800" dirty="0" smtClean="0">
                <a:latin typeface="+mn-lt"/>
              </a:rPr>
              <a:t>Si un constructor usa el constructor de la clase base, la instrucción </a:t>
            </a:r>
            <a:r>
              <a:rPr lang="es-AR" altLang="es-AR" sz="2800" dirty="0" err="1" smtClean="0">
                <a:latin typeface="+mn-lt"/>
              </a:rPr>
              <a:t>super</a:t>
            </a:r>
            <a:r>
              <a:rPr lang="es-AR" altLang="es-AR" sz="2800" dirty="0" smtClean="0">
                <a:latin typeface="+mn-lt"/>
              </a:rPr>
              <a:t>() debe ser la primera del bloque.</a:t>
            </a:r>
            <a:endParaRPr lang="es-AR" altLang="es-AR" sz="2800" dirty="0">
              <a:latin typeface="+mn-lt"/>
            </a:endParaRPr>
          </a:p>
        </p:txBody>
      </p:sp>
    </p:spTree>
    <p:extLst>
      <p:ext uri="{BB962C8B-B14F-4D97-AF65-F5344CB8AC3E}">
        <p14:creationId xmlns:p14="http://schemas.microsoft.com/office/powerpoint/2010/main" val="19456047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pPr>
              <a:defRPr/>
            </a:pPr>
            <a:r>
              <a:rPr lang="en-US"/>
              <a:t>Introducción a la Programación Orientada a Objetos</a:t>
            </a:r>
            <a:endParaRPr lang="es-ES"/>
          </a:p>
        </p:txBody>
      </p:sp>
      <p:sp>
        <p:nvSpPr>
          <p:cNvPr id="63491" name="Text Box 4"/>
          <p:cNvSpPr txBox="1">
            <a:spLocks noChangeArrowheads="1"/>
          </p:cNvSpPr>
          <p:nvPr/>
        </p:nvSpPr>
        <p:spPr bwMode="auto">
          <a:xfrm>
            <a:off x="611560" y="1052736"/>
            <a:ext cx="7460629" cy="1754326"/>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ES_tradnl" altLang="es-AR" sz="1800" b="1" dirty="0">
                <a:latin typeface="Courier New" pitchFamily="49" charset="0"/>
              </a:rPr>
              <a:t>//Constructores</a:t>
            </a:r>
            <a:endParaRPr lang="es-AR" altLang="es-AR" sz="1800" b="1" dirty="0">
              <a:latin typeface="Courier New" pitchFamily="49" charset="0"/>
            </a:endParaRPr>
          </a:p>
          <a:p>
            <a:pPr algn="l" eaLnBrk="1" hangingPunct="1">
              <a:spcBef>
                <a:spcPct val="0"/>
              </a:spcBef>
              <a:buFontTx/>
              <a:buNone/>
            </a:pPr>
            <a:r>
              <a:rPr lang="es-AR" altLang="es-AR" sz="1800" b="1" dirty="0">
                <a:latin typeface="Courier New" pitchFamily="49" charset="0"/>
              </a:rPr>
              <a:t>  </a:t>
            </a:r>
            <a:r>
              <a:rPr lang="es-AR" altLang="es-AR" sz="1800" b="1" dirty="0" err="1">
                <a:latin typeface="Courier New" pitchFamily="49" charset="0"/>
              </a:rPr>
              <a:t>public</a:t>
            </a:r>
            <a:r>
              <a:rPr lang="es-AR" altLang="es-AR" sz="1800" b="1" dirty="0">
                <a:latin typeface="Courier New" pitchFamily="49" charset="0"/>
              </a:rPr>
              <a:t> Empleado(){</a:t>
            </a:r>
          </a:p>
          <a:p>
            <a:pPr algn="l" eaLnBrk="1" hangingPunct="1">
              <a:spcBef>
                <a:spcPct val="0"/>
              </a:spcBef>
              <a:buFontTx/>
              <a:buNone/>
            </a:pPr>
            <a:r>
              <a:rPr lang="es-AR" altLang="es-AR" sz="1800" b="1" dirty="0">
                <a:solidFill>
                  <a:srgbClr val="FF0000"/>
                </a:solidFill>
                <a:latin typeface="Courier New" pitchFamily="49" charset="0"/>
              </a:rPr>
              <a:t>   </a:t>
            </a:r>
            <a:r>
              <a:rPr lang="es-AR" altLang="es-AR" sz="1800" b="1" dirty="0" err="1">
                <a:solidFill>
                  <a:srgbClr val="FF0000"/>
                </a:solidFill>
                <a:latin typeface="Courier New" pitchFamily="49" charset="0"/>
              </a:rPr>
              <a:t>super</a:t>
            </a:r>
            <a:r>
              <a:rPr lang="es-AR" altLang="es-AR" sz="1800" b="1" dirty="0">
                <a:solidFill>
                  <a:srgbClr val="FF0000"/>
                </a:solidFill>
                <a:latin typeface="Courier New" pitchFamily="49" charset="0"/>
              </a:rPr>
              <a:t>();</a:t>
            </a:r>
          </a:p>
          <a:p>
            <a:pPr algn="l" eaLnBrk="1" hangingPunct="1">
              <a:spcBef>
                <a:spcPct val="0"/>
              </a:spcBef>
              <a:buFontTx/>
              <a:buNone/>
            </a:pPr>
            <a:r>
              <a:rPr lang="es-AR" altLang="es-AR" sz="1800" b="1" dirty="0">
                <a:latin typeface="Courier New" pitchFamily="49" charset="0"/>
              </a:rPr>
              <a:t>   </a:t>
            </a:r>
            <a:r>
              <a:rPr lang="es-AR" altLang="es-AR" sz="1800" b="1" dirty="0" err="1">
                <a:latin typeface="Courier New" pitchFamily="49" charset="0"/>
              </a:rPr>
              <a:t>basico</a:t>
            </a:r>
            <a:r>
              <a:rPr lang="es-AR" altLang="es-AR" sz="1800" b="1" dirty="0">
                <a:latin typeface="Courier New" pitchFamily="49" charset="0"/>
              </a:rPr>
              <a:t> = 5000;</a:t>
            </a:r>
          </a:p>
          <a:p>
            <a:pPr algn="l" eaLnBrk="1" hangingPunct="1">
              <a:spcBef>
                <a:spcPct val="0"/>
              </a:spcBef>
              <a:buFontTx/>
              <a:buNone/>
            </a:pPr>
            <a:r>
              <a:rPr lang="es-AR" altLang="es-AR" sz="1800" b="1" dirty="0">
                <a:latin typeface="Courier New" pitchFamily="49" charset="0"/>
              </a:rPr>
              <a:t>   </a:t>
            </a:r>
            <a:r>
              <a:rPr lang="es-AR" altLang="es-AR" sz="1800" b="1" dirty="0" err="1">
                <a:latin typeface="Courier New" pitchFamily="49" charset="0"/>
              </a:rPr>
              <a:t>cantHijos</a:t>
            </a:r>
            <a:r>
              <a:rPr lang="es-AR" altLang="es-AR" sz="1800" b="1" dirty="0">
                <a:latin typeface="Courier New" pitchFamily="49" charset="0"/>
              </a:rPr>
              <a:t> = 0;</a:t>
            </a:r>
          </a:p>
          <a:p>
            <a:pPr algn="l" eaLnBrk="1" hangingPunct="1">
              <a:spcBef>
                <a:spcPct val="0"/>
              </a:spcBef>
              <a:buFontTx/>
              <a:buNone/>
            </a:pPr>
            <a:r>
              <a:rPr lang="es-AR" altLang="es-AR" sz="1800" b="1" dirty="0">
                <a:latin typeface="Courier New" pitchFamily="49" charset="0"/>
              </a:rPr>
              <a:t>   </a:t>
            </a:r>
            <a:r>
              <a:rPr lang="es-AR" altLang="es-AR" sz="1800" b="1" dirty="0" err="1">
                <a:latin typeface="Courier New" pitchFamily="49" charset="0"/>
              </a:rPr>
              <a:t>fechaIngreso</a:t>
            </a:r>
            <a:r>
              <a:rPr lang="es-AR" altLang="es-AR" sz="1800" b="1" dirty="0">
                <a:latin typeface="Courier New" pitchFamily="49" charset="0"/>
              </a:rPr>
              <a:t> = new Fecha(1,1,2005</a:t>
            </a:r>
            <a:r>
              <a:rPr lang="es-AR" altLang="es-AR" sz="1800" b="1" dirty="0" smtClean="0">
                <a:latin typeface="Courier New" pitchFamily="49" charset="0"/>
              </a:rPr>
              <a:t>);}</a:t>
            </a:r>
            <a:endParaRPr lang="es-AR" altLang="es-AR" sz="1800" b="1" dirty="0">
              <a:latin typeface="Courier New" pitchFamily="49" charset="0"/>
            </a:endParaRPr>
          </a:p>
        </p:txBody>
      </p:sp>
      <p:sp>
        <p:nvSpPr>
          <p:cNvPr id="3" name="2 Rectángulo"/>
          <p:cNvSpPr>
            <a:spLocks noChangeArrowheads="1"/>
          </p:cNvSpPr>
          <p:nvPr/>
        </p:nvSpPr>
        <p:spPr bwMode="auto">
          <a:xfrm>
            <a:off x="611560" y="2780928"/>
            <a:ext cx="7416824" cy="1477328"/>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sz="1800" b="1" dirty="0" err="1" smtClean="0">
                <a:solidFill>
                  <a:srgbClr val="000000"/>
                </a:solidFill>
                <a:latin typeface="Courier New" pitchFamily="49" charset="0"/>
              </a:rPr>
              <a:t>public</a:t>
            </a:r>
            <a:r>
              <a:rPr lang="es-AR" altLang="es-AR" sz="1800" b="1" dirty="0" smtClean="0">
                <a:solidFill>
                  <a:srgbClr val="000000"/>
                </a:solidFill>
                <a:latin typeface="Courier New" pitchFamily="49" charset="0"/>
              </a:rPr>
              <a:t> </a:t>
            </a:r>
            <a:r>
              <a:rPr lang="es-AR" altLang="es-AR" sz="1800" b="1" dirty="0">
                <a:solidFill>
                  <a:srgbClr val="000000"/>
                </a:solidFill>
                <a:latin typeface="Courier New" pitchFamily="49" charset="0"/>
              </a:rPr>
              <a:t>Empleado(</a:t>
            </a:r>
            <a:r>
              <a:rPr lang="es-AR" altLang="es-AR" sz="1800" b="1" dirty="0" err="1">
                <a:solidFill>
                  <a:srgbClr val="000000"/>
                </a:solidFill>
                <a:latin typeface="Courier New" pitchFamily="49" charset="0"/>
              </a:rPr>
              <a:t>String</a:t>
            </a:r>
            <a:r>
              <a:rPr lang="es-AR" altLang="es-AR" sz="1800" b="1" dirty="0">
                <a:solidFill>
                  <a:srgbClr val="000000"/>
                </a:solidFill>
                <a:latin typeface="Courier New" pitchFamily="49" charset="0"/>
              </a:rPr>
              <a:t> </a:t>
            </a:r>
            <a:r>
              <a:rPr lang="es-AR" altLang="es-AR" sz="1800" b="1" dirty="0" err="1">
                <a:solidFill>
                  <a:srgbClr val="000000"/>
                </a:solidFill>
                <a:latin typeface="Courier New" pitchFamily="49" charset="0"/>
              </a:rPr>
              <a:t>nom</a:t>
            </a:r>
            <a:r>
              <a:rPr lang="es-AR" altLang="es-AR" sz="1800" b="1" dirty="0">
                <a:solidFill>
                  <a:srgbClr val="000000"/>
                </a:solidFill>
                <a:latin typeface="Courier New" pitchFamily="49" charset="0"/>
              </a:rPr>
              <a:t>){</a:t>
            </a:r>
          </a:p>
          <a:p>
            <a:pPr algn="l" eaLnBrk="1" hangingPunct="1">
              <a:spcBef>
                <a:spcPct val="0"/>
              </a:spcBef>
              <a:buFontTx/>
              <a:buNone/>
            </a:pPr>
            <a:r>
              <a:rPr lang="es-AR" altLang="es-AR" sz="1800" b="1" dirty="0">
                <a:solidFill>
                  <a:srgbClr val="FF0000"/>
                </a:solidFill>
                <a:latin typeface="Courier New" pitchFamily="49" charset="0"/>
              </a:rPr>
              <a:t>   </a:t>
            </a:r>
            <a:r>
              <a:rPr lang="es-AR" altLang="es-AR" sz="1800" b="1" dirty="0" err="1">
                <a:solidFill>
                  <a:srgbClr val="FF0000"/>
                </a:solidFill>
                <a:latin typeface="Courier New" pitchFamily="49" charset="0"/>
              </a:rPr>
              <a:t>super</a:t>
            </a:r>
            <a:r>
              <a:rPr lang="es-AR" altLang="es-AR" sz="1800" b="1" dirty="0">
                <a:solidFill>
                  <a:srgbClr val="FF0000"/>
                </a:solidFill>
                <a:latin typeface="Courier New" pitchFamily="49" charset="0"/>
              </a:rPr>
              <a:t>(</a:t>
            </a:r>
            <a:r>
              <a:rPr lang="es-AR" altLang="es-AR" sz="1800" b="1" dirty="0" err="1">
                <a:solidFill>
                  <a:srgbClr val="FF0000"/>
                </a:solidFill>
                <a:latin typeface="Courier New" pitchFamily="49" charset="0"/>
              </a:rPr>
              <a:t>nom</a:t>
            </a:r>
            <a:r>
              <a:rPr lang="es-AR" altLang="es-AR" sz="1800" b="1" dirty="0">
                <a:solidFill>
                  <a:srgbClr val="FF0000"/>
                </a:solidFill>
                <a:latin typeface="Courier New" pitchFamily="49" charset="0"/>
              </a:rPr>
              <a:t>);</a:t>
            </a:r>
          </a:p>
          <a:p>
            <a:pPr algn="l" eaLnBrk="1" hangingPunct="1">
              <a:spcBef>
                <a:spcPct val="0"/>
              </a:spcBef>
              <a:buFontTx/>
              <a:buNone/>
            </a:pPr>
            <a:r>
              <a:rPr lang="es-AR" altLang="es-AR" sz="1800" b="1" dirty="0">
                <a:solidFill>
                  <a:srgbClr val="000000"/>
                </a:solidFill>
                <a:latin typeface="Courier New" pitchFamily="49" charset="0"/>
              </a:rPr>
              <a:t>   </a:t>
            </a:r>
            <a:r>
              <a:rPr lang="es-AR" altLang="es-AR" sz="1800" b="1" dirty="0" err="1">
                <a:solidFill>
                  <a:srgbClr val="000000"/>
                </a:solidFill>
                <a:latin typeface="Courier New" pitchFamily="49" charset="0"/>
              </a:rPr>
              <a:t>basico</a:t>
            </a:r>
            <a:r>
              <a:rPr lang="es-AR" altLang="es-AR" sz="1800" b="1" dirty="0">
                <a:solidFill>
                  <a:srgbClr val="000000"/>
                </a:solidFill>
                <a:latin typeface="Courier New" pitchFamily="49" charset="0"/>
              </a:rPr>
              <a:t> = 5000;</a:t>
            </a:r>
          </a:p>
          <a:p>
            <a:pPr algn="l" eaLnBrk="1" hangingPunct="1">
              <a:spcBef>
                <a:spcPct val="0"/>
              </a:spcBef>
              <a:buFontTx/>
              <a:buNone/>
            </a:pPr>
            <a:r>
              <a:rPr lang="es-AR" altLang="es-AR" sz="1800" b="1" dirty="0">
                <a:solidFill>
                  <a:srgbClr val="000000"/>
                </a:solidFill>
                <a:latin typeface="Courier New" pitchFamily="49" charset="0"/>
              </a:rPr>
              <a:t>   </a:t>
            </a:r>
            <a:r>
              <a:rPr lang="es-AR" altLang="es-AR" sz="1800" b="1" dirty="0" err="1">
                <a:solidFill>
                  <a:srgbClr val="000000"/>
                </a:solidFill>
                <a:latin typeface="Courier New" pitchFamily="49" charset="0"/>
              </a:rPr>
              <a:t>cantHijos</a:t>
            </a:r>
            <a:r>
              <a:rPr lang="es-AR" altLang="es-AR" sz="1800" b="1" dirty="0">
                <a:solidFill>
                  <a:srgbClr val="000000"/>
                </a:solidFill>
                <a:latin typeface="Courier New" pitchFamily="49" charset="0"/>
              </a:rPr>
              <a:t> = 0;</a:t>
            </a:r>
          </a:p>
          <a:p>
            <a:pPr algn="l" eaLnBrk="1" hangingPunct="1">
              <a:spcBef>
                <a:spcPct val="0"/>
              </a:spcBef>
              <a:buFontTx/>
              <a:buNone/>
            </a:pPr>
            <a:r>
              <a:rPr lang="es-AR" altLang="es-AR" sz="1800" b="1" dirty="0">
                <a:solidFill>
                  <a:srgbClr val="000000"/>
                </a:solidFill>
                <a:latin typeface="Courier New" pitchFamily="49" charset="0"/>
              </a:rPr>
              <a:t>   </a:t>
            </a:r>
            <a:r>
              <a:rPr lang="es-AR" altLang="es-AR" sz="1800" b="1" dirty="0" err="1">
                <a:solidFill>
                  <a:srgbClr val="000000"/>
                </a:solidFill>
                <a:latin typeface="Courier New" pitchFamily="49" charset="0"/>
              </a:rPr>
              <a:t>fechaIngreso</a:t>
            </a:r>
            <a:r>
              <a:rPr lang="es-AR" altLang="es-AR" sz="1800" b="1" dirty="0">
                <a:solidFill>
                  <a:srgbClr val="000000"/>
                </a:solidFill>
                <a:latin typeface="Courier New" pitchFamily="49" charset="0"/>
              </a:rPr>
              <a:t> = new Fecha(1,1,2005</a:t>
            </a:r>
            <a:r>
              <a:rPr lang="es-AR" altLang="es-AR" sz="1800" b="1" dirty="0" smtClean="0">
                <a:solidFill>
                  <a:srgbClr val="000000"/>
                </a:solidFill>
                <a:latin typeface="Courier New" pitchFamily="49" charset="0"/>
              </a:rPr>
              <a:t>);}</a:t>
            </a:r>
            <a:endParaRPr lang="es-AR" altLang="es-AR" sz="1800" b="1" dirty="0">
              <a:solidFill>
                <a:srgbClr val="000000"/>
              </a:solidFill>
              <a:latin typeface="Courier New" pitchFamily="49" charset="0"/>
            </a:endParaRPr>
          </a:p>
        </p:txBody>
      </p:sp>
      <p:sp>
        <p:nvSpPr>
          <p:cNvPr id="7" name="1 Título"/>
          <p:cNvSpPr txBox="1">
            <a:spLocks/>
          </p:cNvSpPr>
          <p:nvPr/>
        </p:nvSpPr>
        <p:spPr>
          <a:xfrm>
            <a:off x="467544" y="0"/>
            <a:ext cx="7931224" cy="1143000"/>
          </a:xfrm>
          <a:prstGeom prst="rect">
            <a:avLst/>
          </a:prstGeom>
        </p:spPr>
        <p:txBody>
          <a:bodyPr anchor="ctr"/>
          <a:lst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a:lstStyle>
          <a:p>
            <a:pPr fontAlgn="auto">
              <a:spcAft>
                <a:spcPts val="0"/>
              </a:spcAft>
              <a:defRPr/>
            </a:pPr>
            <a:r>
              <a:rPr lang="es-ES_tradnl" sz="3600" b="1" dirty="0" smtClean="0">
                <a:solidFill>
                  <a:schemeClr val="tx2">
                    <a:lumMod val="75000"/>
                  </a:schemeClr>
                </a:solidFill>
                <a:latin typeface="Cambria"/>
              </a:rPr>
              <a:t>Caso de Estudio: Clientes y Empleados</a:t>
            </a:r>
            <a:endParaRPr lang="es-AR" sz="3600" b="1" dirty="0">
              <a:solidFill>
                <a:schemeClr val="tx2">
                  <a:lumMod val="75000"/>
                </a:schemeClr>
              </a:solidFill>
              <a:latin typeface="Cambria"/>
            </a:endParaRPr>
          </a:p>
        </p:txBody>
      </p:sp>
      <p:sp>
        <p:nvSpPr>
          <p:cNvPr id="8" name="Text Box 4"/>
          <p:cNvSpPr txBox="1">
            <a:spLocks noChangeArrowheads="1"/>
          </p:cNvSpPr>
          <p:nvPr/>
        </p:nvSpPr>
        <p:spPr bwMode="auto">
          <a:xfrm>
            <a:off x="611560" y="4221088"/>
            <a:ext cx="7416824" cy="2308324"/>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sz="1800" b="1" dirty="0" err="1">
                <a:latin typeface="Courier New" pitchFamily="49" charset="0"/>
              </a:rPr>
              <a:t>public</a:t>
            </a:r>
            <a:r>
              <a:rPr lang="es-AR" altLang="es-AR" sz="1800" b="1" dirty="0">
                <a:latin typeface="Courier New" pitchFamily="49" charset="0"/>
              </a:rPr>
              <a:t> Empleado(</a:t>
            </a:r>
            <a:r>
              <a:rPr lang="es-AR" altLang="es-AR" sz="1800" b="1" dirty="0" err="1">
                <a:latin typeface="Courier New" pitchFamily="49" charset="0"/>
              </a:rPr>
              <a:t>String</a:t>
            </a:r>
            <a:r>
              <a:rPr lang="es-AR" altLang="es-AR" sz="1800" b="1" dirty="0">
                <a:latin typeface="Courier New" pitchFamily="49" charset="0"/>
              </a:rPr>
              <a:t> </a:t>
            </a:r>
            <a:r>
              <a:rPr lang="es-AR" altLang="es-AR" sz="1800" b="1" dirty="0" err="1">
                <a:latin typeface="Courier New" pitchFamily="49" charset="0"/>
              </a:rPr>
              <a:t>nom</a:t>
            </a:r>
            <a:r>
              <a:rPr lang="es-AR" altLang="es-AR" sz="1800" b="1" dirty="0" smtClean="0">
                <a:latin typeface="Courier New" pitchFamily="49" charset="0"/>
              </a:rPr>
              <a:t>, </a:t>
            </a:r>
            <a:r>
              <a:rPr lang="es-AR" altLang="es-AR" sz="1800" b="1" dirty="0" err="1">
                <a:latin typeface="Courier New" pitchFamily="49" charset="0"/>
              </a:rPr>
              <a:t>String</a:t>
            </a:r>
            <a:r>
              <a:rPr lang="es-AR" altLang="es-AR" sz="1800" b="1" dirty="0">
                <a:latin typeface="Courier New" pitchFamily="49" charset="0"/>
              </a:rPr>
              <a:t> </a:t>
            </a:r>
            <a:r>
              <a:rPr lang="es-AR" altLang="es-AR" sz="1800" b="1" dirty="0" err="1">
                <a:latin typeface="Courier New" pitchFamily="49" charset="0"/>
              </a:rPr>
              <a:t>cn</a:t>
            </a:r>
            <a:r>
              <a:rPr lang="es-AR" altLang="es-AR" sz="1800" b="1" dirty="0">
                <a:latin typeface="Courier New" pitchFamily="49" charset="0"/>
              </a:rPr>
              <a:t>,</a:t>
            </a:r>
          </a:p>
          <a:p>
            <a:pPr algn="l" eaLnBrk="1" hangingPunct="1">
              <a:spcBef>
                <a:spcPct val="0"/>
              </a:spcBef>
              <a:buFontTx/>
              <a:buNone/>
            </a:pPr>
            <a:r>
              <a:rPr lang="es-AR" altLang="es-AR" sz="1800" b="1" dirty="0">
                <a:latin typeface="Courier New" pitchFamily="49" charset="0"/>
              </a:rPr>
              <a:t>                  </a:t>
            </a:r>
            <a:r>
              <a:rPr lang="es-AR" altLang="es-AR" sz="1800" b="1" dirty="0" err="1">
                <a:latin typeface="Courier New" pitchFamily="49" charset="0"/>
              </a:rPr>
              <a:t>String</a:t>
            </a:r>
            <a:r>
              <a:rPr lang="es-AR" altLang="es-AR" sz="1800" b="1" dirty="0">
                <a:latin typeface="Courier New" pitchFamily="49" charset="0"/>
              </a:rPr>
              <a:t> </a:t>
            </a:r>
            <a:r>
              <a:rPr lang="es-AR" altLang="es-AR" sz="1800" b="1" dirty="0" err="1" smtClean="0">
                <a:latin typeface="Courier New" pitchFamily="49" charset="0"/>
              </a:rPr>
              <a:t>te,String</a:t>
            </a:r>
            <a:r>
              <a:rPr lang="es-AR" altLang="es-AR" sz="1800" b="1" dirty="0" smtClean="0">
                <a:latin typeface="Courier New" pitchFamily="49" charset="0"/>
              </a:rPr>
              <a:t> </a:t>
            </a:r>
            <a:r>
              <a:rPr lang="es-AR" altLang="es-AR" sz="1800" b="1" dirty="0" err="1">
                <a:latin typeface="Courier New" pitchFamily="49" charset="0"/>
              </a:rPr>
              <a:t>em</a:t>
            </a:r>
            <a:r>
              <a:rPr lang="es-AR" altLang="es-AR" sz="1800" b="1" dirty="0">
                <a:latin typeface="Courier New" pitchFamily="49" charset="0"/>
              </a:rPr>
              <a:t>,</a:t>
            </a:r>
          </a:p>
          <a:p>
            <a:pPr algn="l" eaLnBrk="1" hangingPunct="1">
              <a:spcBef>
                <a:spcPct val="0"/>
              </a:spcBef>
              <a:buFontTx/>
              <a:buNone/>
            </a:pPr>
            <a:r>
              <a:rPr lang="es-AR" altLang="es-AR" sz="1800" b="1" dirty="0">
                <a:latin typeface="Courier New" pitchFamily="49" charset="0"/>
              </a:rPr>
              <a:t>                  </a:t>
            </a:r>
            <a:r>
              <a:rPr lang="es-AR" altLang="es-AR" sz="1800" b="1" dirty="0" err="1">
                <a:latin typeface="Courier New" pitchFamily="49" charset="0"/>
              </a:rPr>
              <a:t>float</a:t>
            </a:r>
            <a:r>
              <a:rPr lang="es-AR" altLang="es-AR" sz="1800" b="1" dirty="0">
                <a:latin typeface="Courier New" pitchFamily="49" charset="0"/>
              </a:rPr>
              <a:t> </a:t>
            </a:r>
            <a:r>
              <a:rPr lang="es-AR" altLang="es-AR" sz="1800" b="1" dirty="0" err="1">
                <a:latin typeface="Courier New" pitchFamily="49" charset="0"/>
              </a:rPr>
              <a:t>sb</a:t>
            </a:r>
            <a:r>
              <a:rPr lang="es-AR" altLang="es-AR" sz="1800" b="1" dirty="0">
                <a:latin typeface="Courier New" pitchFamily="49" charset="0"/>
              </a:rPr>
              <a:t>, </a:t>
            </a:r>
            <a:r>
              <a:rPr lang="es-AR" altLang="es-AR" sz="1800" b="1" dirty="0" err="1" smtClean="0">
                <a:latin typeface="Courier New" pitchFamily="49" charset="0"/>
              </a:rPr>
              <a:t>int</a:t>
            </a:r>
            <a:r>
              <a:rPr lang="es-AR" altLang="es-AR" sz="1800" b="1" dirty="0" smtClean="0">
                <a:latin typeface="Courier New" pitchFamily="49" charset="0"/>
              </a:rPr>
              <a:t> ch</a:t>
            </a:r>
            <a:r>
              <a:rPr lang="es-AR" altLang="es-AR" sz="1800" b="1" dirty="0">
                <a:latin typeface="Courier New" pitchFamily="49" charset="0"/>
              </a:rPr>
              <a:t>, Fecha f ){</a:t>
            </a:r>
          </a:p>
          <a:p>
            <a:pPr algn="l" eaLnBrk="1" hangingPunct="1">
              <a:spcBef>
                <a:spcPct val="0"/>
              </a:spcBef>
              <a:buFontTx/>
              <a:buNone/>
            </a:pPr>
            <a:r>
              <a:rPr lang="es-AR" altLang="es-AR" sz="1800" b="1" dirty="0">
                <a:solidFill>
                  <a:srgbClr val="FF0000"/>
                </a:solidFill>
                <a:latin typeface="Courier New" pitchFamily="49" charset="0"/>
              </a:rPr>
              <a:t>   </a:t>
            </a:r>
            <a:r>
              <a:rPr lang="es-AR" altLang="es-AR" sz="1800" b="1" dirty="0" err="1">
                <a:solidFill>
                  <a:srgbClr val="FF0000"/>
                </a:solidFill>
                <a:latin typeface="Courier New" pitchFamily="49" charset="0"/>
              </a:rPr>
              <a:t>super</a:t>
            </a:r>
            <a:r>
              <a:rPr lang="es-AR" altLang="es-AR" sz="1800" b="1" dirty="0">
                <a:solidFill>
                  <a:srgbClr val="FF0000"/>
                </a:solidFill>
                <a:latin typeface="Courier New" pitchFamily="49" charset="0"/>
              </a:rPr>
              <a:t>(</a:t>
            </a:r>
            <a:r>
              <a:rPr lang="es-AR" altLang="es-AR" sz="1800" b="1" dirty="0" err="1">
                <a:solidFill>
                  <a:srgbClr val="FF0000"/>
                </a:solidFill>
                <a:latin typeface="Courier New" pitchFamily="49" charset="0"/>
              </a:rPr>
              <a:t>nom,cn,te,em</a:t>
            </a:r>
            <a:r>
              <a:rPr lang="es-AR" altLang="es-AR" sz="1800" b="1" dirty="0">
                <a:solidFill>
                  <a:srgbClr val="FF0000"/>
                </a:solidFill>
                <a:latin typeface="Courier New" pitchFamily="49" charset="0"/>
              </a:rPr>
              <a:t>);</a:t>
            </a:r>
          </a:p>
          <a:p>
            <a:pPr algn="l" eaLnBrk="1" hangingPunct="1">
              <a:spcBef>
                <a:spcPct val="0"/>
              </a:spcBef>
              <a:buFontTx/>
              <a:buNone/>
            </a:pPr>
            <a:r>
              <a:rPr lang="es-AR" altLang="es-AR" sz="1800" b="1" dirty="0">
                <a:latin typeface="Courier New" pitchFamily="49" charset="0"/>
              </a:rPr>
              <a:t>   </a:t>
            </a:r>
            <a:r>
              <a:rPr lang="es-AR" altLang="es-AR" sz="1800" b="1" dirty="0" err="1">
                <a:latin typeface="Courier New" pitchFamily="49" charset="0"/>
              </a:rPr>
              <a:t>basico</a:t>
            </a:r>
            <a:r>
              <a:rPr lang="es-AR" altLang="es-AR" sz="1800" b="1" dirty="0">
                <a:latin typeface="Courier New" pitchFamily="49" charset="0"/>
              </a:rPr>
              <a:t> = </a:t>
            </a:r>
            <a:r>
              <a:rPr lang="es-AR" altLang="es-AR" sz="1800" b="1" dirty="0" err="1">
                <a:latin typeface="Courier New" pitchFamily="49" charset="0"/>
              </a:rPr>
              <a:t>sb</a:t>
            </a:r>
            <a:r>
              <a:rPr lang="es-AR" altLang="es-AR" sz="1800" b="1" dirty="0">
                <a:latin typeface="Courier New" pitchFamily="49" charset="0"/>
              </a:rPr>
              <a:t>;</a:t>
            </a:r>
          </a:p>
          <a:p>
            <a:pPr algn="l" eaLnBrk="1" hangingPunct="1">
              <a:spcBef>
                <a:spcPct val="0"/>
              </a:spcBef>
              <a:buFontTx/>
              <a:buNone/>
            </a:pPr>
            <a:r>
              <a:rPr lang="es-AR" altLang="es-AR" sz="1800" b="1" dirty="0">
                <a:latin typeface="Courier New" pitchFamily="49" charset="0"/>
              </a:rPr>
              <a:t>   </a:t>
            </a:r>
            <a:r>
              <a:rPr lang="es-AR" altLang="es-AR" sz="1800" b="1" dirty="0" err="1">
                <a:latin typeface="Courier New" pitchFamily="49" charset="0"/>
              </a:rPr>
              <a:t>cantHijos</a:t>
            </a:r>
            <a:r>
              <a:rPr lang="es-AR" altLang="es-AR" sz="1800" b="1" dirty="0">
                <a:latin typeface="Courier New" pitchFamily="49" charset="0"/>
              </a:rPr>
              <a:t> = ch;</a:t>
            </a:r>
          </a:p>
          <a:p>
            <a:pPr algn="l" eaLnBrk="1" hangingPunct="1">
              <a:spcBef>
                <a:spcPct val="0"/>
              </a:spcBef>
              <a:buFontTx/>
              <a:buNone/>
            </a:pPr>
            <a:r>
              <a:rPr lang="es-AR" altLang="es-AR" sz="1800" b="1" dirty="0">
                <a:latin typeface="Courier New" pitchFamily="49" charset="0"/>
              </a:rPr>
              <a:t>   </a:t>
            </a:r>
            <a:r>
              <a:rPr lang="es-AR" altLang="es-AR" sz="1800" b="1" dirty="0" err="1">
                <a:latin typeface="Courier New" pitchFamily="49" charset="0"/>
              </a:rPr>
              <a:t>fechaIngreso</a:t>
            </a:r>
            <a:r>
              <a:rPr lang="es-AR" altLang="es-AR" sz="1800" b="1" dirty="0">
                <a:latin typeface="Courier New" pitchFamily="49" charset="0"/>
              </a:rPr>
              <a:t> = f;</a:t>
            </a:r>
          </a:p>
          <a:p>
            <a:pPr algn="l" eaLnBrk="1" hangingPunct="1">
              <a:spcBef>
                <a:spcPct val="0"/>
              </a:spcBef>
              <a:buFontTx/>
              <a:buNone/>
            </a:pPr>
            <a:r>
              <a:rPr lang="es-AR" altLang="es-AR" sz="1800" b="1" dirty="0">
                <a:latin typeface="Courier New" pitchFamily="49" charset="0"/>
              </a:rPr>
              <a:t>}</a:t>
            </a:r>
          </a:p>
        </p:txBody>
      </p:sp>
    </p:spTree>
    <p:extLst>
      <p:ext uri="{BB962C8B-B14F-4D97-AF65-F5344CB8AC3E}">
        <p14:creationId xmlns:p14="http://schemas.microsoft.com/office/powerpoint/2010/main" val="7633145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ooter Placeholder 3"/>
          <p:cNvSpPr>
            <a:spLocks noGrp="1"/>
          </p:cNvSpPr>
          <p:nvPr>
            <p:ph type="ftr" sz="quarter" idx="10"/>
          </p:nvPr>
        </p:nvSpPr>
        <p:spPr/>
        <p:txBody>
          <a:bodyPr/>
          <a:lstStyle/>
          <a:p>
            <a:pPr>
              <a:defRPr/>
            </a:pPr>
            <a:r>
              <a:rPr lang="en-US"/>
              <a:t>Introducción a la Programación Orientada a Objetos</a:t>
            </a:r>
            <a:endParaRPr lang="es-ES"/>
          </a:p>
        </p:txBody>
      </p:sp>
      <p:sp>
        <p:nvSpPr>
          <p:cNvPr id="57347" name="Rectangle 2"/>
          <p:cNvSpPr>
            <a:spLocks noGrp="1" noChangeArrowheads="1"/>
          </p:cNvSpPr>
          <p:nvPr>
            <p:ph type="subTitle" idx="1"/>
          </p:nvPr>
        </p:nvSpPr>
        <p:spPr>
          <a:xfrm>
            <a:off x="467544" y="1074440"/>
            <a:ext cx="8208963" cy="914400"/>
          </a:xfrm>
        </p:spPr>
        <p:txBody>
          <a:bodyPr>
            <a:noAutofit/>
          </a:bodyPr>
          <a:lstStyle/>
          <a:p>
            <a:pPr algn="l" eaLnBrk="1" hangingPunct="1">
              <a:spcBef>
                <a:spcPct val="50000"/>
              </a:spcBef>
            </a:pPr>
            <a:r>
              <a:rPr lang="es-ES" altLang="es-AR" sz="2800" dirty="0" smtClean="0">
                <a:solidFill>
                  <a:schemeClr val="tx1"/>
                </a:solidFill>
              </a:rPr>
              <a:t>La clase </a:t>
            </a:r>
            <a:r>
              <a:rPr lang="es-ES" altLang="es-AR" sz="2800" b="1" dirty="0" smtClean="0">
                <a:solidFill>
                  <a:schemeClr val="tx1"/>
                </a:solidFill>
                <a:latin typeface="Courier New" pitchFamily="49" charset="0"/>
                <a:cs typeface="Courier New" pitchFamily="49" charset="0"/>
              </a:rPr>
              <a:t>Empleado </a:t>
            </a:r>
            <a:r>
              <a:rPr lang="es-ES" altLang="es-AR" sz="2800" b="1" dirty="0" smtClean="0">
                <a:solidFill>
                  <a:schemeClr val="tx1"/>
                </a:solidFill>
              </a:rPr>
              <a:t>hereda</a:t>
            </a:r>
            <a:r>
              <a:rPr lang="es-ES" altLang="es-AR" sz="2800" dirty="0" smtClean="0">
                <a:solidFill>
                  <a:schemeClr val="tx1"/>
                </a:solidFill>
              </a:rPr>
              <a:t> de la clase </a:t>
            </a:r>
            <a:r>
              <a:rPr lang="es-ES" altLang="es-AR" sz="2800" b="1" dirty="0" smtClean="0">
                <a:solidFill>
                  <a:schemeClr val="tx1"/>
                </a:solidFill>
                <a:latin typeface="Courier New" pitchFamily="49" charset="0"/>
                <a:cs typeface="Courier New" pitchFamily="49" charset="0"/>
              </a:rPr>
              <a:t>Persona </a:t>
            </a:r>
            <a:r>
              <a:rPr lang="es-ES" altLang="es-AR" sz="2800" dirty="0" smtClean="0">
                <a:solidFill>
                  <a:schemeClr val="tx1"/>
                </a:solidFill>
              </a:rPr>
              <a:t>todas las variables de clase, de instancia y métodos.</a:t>
            </a:r>
          </a:p>
        </p:txBody>
      </p:sp>
      <p:sp>
        <p:nvSpPr>
          <p:cNvPr id="156679" name="Rectangle 7"/>
          <p:cNvSpPr>
            <a:spLocks noChangeArrowheads="1"/>
          </p:cNvSpPr>
          <p:nvPr/>
        </p:nvSpPr>
        <p:spPr bwMode="auto">
          <a:xfrm>
            <a:off x="1600200" y="2011363"/>
            <a:ext cx="4479925" cy="3292475"/>
          </a:xfrm>
          <a:prstGeom prst="rect">
            <a:avLst/>
          </a:prstGeom>
          <a:solidFill>
            <a:schemeClr val="tx2">
              <a:lumMod val="20000"/>
              <a:lumOff val="80000"/>
            </a:schemeClr>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endParaRPr lang="en-US" altLang="es-AR">
              <a:latin typeface="Times New Roman" pitchFamily="18" charset="0"/>
            </a:endParaRPr>
          </a:p>
        </p:txBody>
      </p:sp>
      <p:sp>
        <p:nvSpPr>
          <p:cNvPr id="156680" name="Rectangle 8"/>
          <p:cNvSpPr>
            <a:spLocks noChangeArrowheads="1"/>
          </p:cNvSpPr>
          <p:nvPr/>
        </p:nvSpPr>
        <p:spPr bwMode="auto">
          <a:xfrm>
            <a:off x="4479925" y="2239963"/>
            <a:ext cx="1325563" cy="320675"/>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endParaRPr lang="en-US" altLang="es-AR">
              <a:latin typeface="Times New Roman" pitchFamily="18" charset="0"/>
            </a:endParaRPr>
          </a:p>
        </p:txBody>
      </p:sp>
      <p:sp>
        <p:nvSpPr>
          <p:cNvPr id="156681" name="Text Box 9"/>
          <p:cNvSpPr txBox="1">
            <a:spLocks noChangeArrowheads="1"/>
          </p:cNvSpPr>
          <p:nvPr/>
        </p:nvSpPr>
        <p:spPr bwMode="auto">
          <a:xfrm>
            <a:off x="1782763" y="2206625"/>
            <a:ext cx="24384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a:latin typeface="Courier New" pitchFamily="49" charset="0"/>
              </a:rPr>
              <a:t>nombre</a:t>
            </a:r>
          </a:p>
          <a:p>
            <a:pPr algn="l" eaLnBrk="1" hangingPunct="1">
              <a:spcBef>
                <a:spcPct val="0"/>
              </a:spcBef>
              <a:buFontTx/>
              <a:buNone/>
            </a:pPr>
            <a:r>
              <a:rPr lang="es-ES_tradnl" altLang="es-AR">
                <a:latin typeface="Courier New" pitchFamily="49" charset="0"/>
              </a:rPr>
              <a:t>calleNro</a:t>
            </a:r>
          </a:p>
          <a:p>
            <a:pPr algn="l" eaLnBrk="1" hangingPunct="1">
              <a:spcBef>
                <a:spcPct val="0"/>
              </a:spcBef>
              <a:buFontTx/>
              <a:buNone/>
            </a:pPr>
            <a:r>
              <a:rPr lang="es-ES_tradnl" altLang="es-AR">
                <a:latin typeface="Courier New" pitchFamily="49" charset="0"/>
              </a:rPr>
              <a:t>telefono</a:t>
            </a:r>
          </a:p>
          <a:p>
            <a:pPr algn="l" eaLnBrk="1" hangingPunct="1">
              <a:spcBef>
                <a:spcPct val="0"/>
              </a:spcBef>
              <a:buFontTx/>
              <a:buNone/>
            </a:pPr>
            <a:r>
              <a:rPr lang="es-ES_tradnl" altLang="es-AR">
                <a:latin typeface="Courier New" pitchFamily="49" charset="0"/>
              </a:rPr>
              <a:t>email</a:t>
            </a:r>
          </a:p>
          <a:p>
            <a:pPr algn="l" eaLnBrk="1" hangingPunct="1">
              <a:spcBef>
                <a:spcPct val="0"/>
              </a:spcBef>
              <a:buFontTx/>
              <a:buNone/>
            </a:pPr>
            <a:r>
              <a:rPr lang="es-ES_tradnl" altLang="es-AR">
                <a:latin typeface="Courier New" pitchFamily="49" charset="0"/>
              </a:rPr>
              <a:t>basico</a:t>
            </a:r>
          </a:p>
          <a:p>
            <a:pPr algn="l" eaLnBrk="1" hangingPunct="1">
              <a:spcBef>
                <a:spcPct val="0"/>
              </a:spcBef>
              <a:buFontTx/>
              <a:buNone/>
            </a:pPr>
            <a:r>
              <a:rPr lang="es-ES_tradnl" altLang="es-AR">
                <a:latin typeface="Courier New" pitchFamily="49" charset="0"/>
              </a:rPr>
              <a:t>cantHijos</a:t>
            </a:r>
          </a:p>
          <a:p>
            <a:pPr algn="l" eaLnBrk="1" hangingPunct="1">
              <a:spcBef>
                <a:spcPct val="0"/>
              </a:spcBef>
              <a:buFontTx/>
              <a:buNone/>
            </a:pPr>
            <a:r>
              <a:rPr lang="es-ES_tradnl" altLang="es-AR">
                <a:latin typeface="Courier New" pitchFamily="49" charset="0"/>
              </a:rPr>
              <a:t>fechaingreso</a:t>
            </a:r>
            <a:endParaRPr lang="es-AR" altLang="es-AR">
              <a:latin typeface="Courier New" pitchFamily="49" charset="0"/>
            </a:endParaRPr>
          </a:p>
        </p:txBody>
      </p:sp>
      <p:sp>
        <p:nvSpPr>
          <p:cNvPr id="156682" name="Rectangle 10"/>
          <p:cNvSpPr>
            <a:spLocks noChangeArrowheads="1"/>
          </p:cNvSpPr>
          <p:nvPr/>
        </p:nvSpPr>
        <p:spPr bwMode="auto">
          <a:xfrm>
            <a:off x="4479925" y="2605088"/>
            <a:ext cx="1325563" cy="320675"/>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endParaRPr lang="en-US" altLang="es-AR">
              <a:latin typeface="Times New Roman" pitchFamily="18" charset="0"/>
            </a:endParaRPr>
          </a:p>
        </p:txBody>
      </p:sp>
      <p:sp>
        <p:nvSpPr>
          <p:cNvPr id="156683" name="Rectangle 11"/>
          <p:cNvSpPr>
            <a:spLocks noChangeArrowheads="1"/>
          </p:cNvSpPr>
          <p:nvPr/>
        </p:nvSpPr>
        <p:spPr bwMode="auto">
          <a:xfrm>
            <a:off x="4479925" y="2971800"/>
            <a:ext cx="1325563" cy="320675"/>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endParaRPr lang="en-US" altLang="es-AR">
              <a:latin typeface="Times New Roman" pitchFamily="18" charset="0"/>
            </a:endParaRPr>
          </a:p>
        </p:txBody>
      </p:sp>
      <p:sp>
        <p:nvSpPr>
          <p:cNvPr id="156684" name="Rectangle 12"/>
          <p:cNvSpPr>
            <a:spLocks noChangeArrowheads="1"/>
          </p:cNvSpPr>
          <p:nvPr/>
        </p:nvSpPr>
        <p:spPr bwMode="auto">
          <a:xfrm>
            <a:off x="4479925" y="3336925"/>
            <a:ext cx="1325563" cy="320675"/>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endParaRPr lang="en-US" altLang="es-AR">
              <a:latin typeface="Times New Roman" pitchFamily="18" charset="0"/>
            </a:endParaRPr>
          </a:p>
        </p:txBody>
      </p:sp>
      <p:sp>
        <p:nvSpPr>
          <p:cNvPr id="156695" name="Rectangle 23"/>
          <p:cNvSpPr>
            <a:spLocks noChangeArrowheads="1"/>
          </p:cNvSpPr>
          <p:nvPr/>
        </p:nvSpPr>
        <p:spPr bwMode="auto">
          <a:xfrm>
            <a:off x="467544" y="5661248"/>
            <a:ext cx="820896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50000"/>
              </a:spcBef>
              <a:buFontTx/>
              <a:buNone/>
            </a:pPr>
            <a:r>
              <a:rPr lang="es-ES" altLang="es-AR" sz="2800" dirty="0">
                <a:latin typeface="+mn-lt"/>
              </a:rPr>
              <a:t>Un objeto de clase Empleado tiene todos los atributos de una Persona </a:t>
            </a:r>
            <a:r>
              <a:rPr lang="es-ES" altLang="es-AR" sz="2800" u="sng" dirty="0">
                <a:latin typeface="+mn-lt"/>
              </a:rPr>
              <a:t>más</a:t>
            </a:r>
            <a:r>
              <a:rPr lang="es-ES" altLang="es-AR" sz="2800" dirty="0">
                <a:latin typeface="+mn-lt"/>
              </a:rPr>
              <a:t> los específicos de su clase. </a:t>
            </a:r>
          </a:p>
        </p:txBody>
      </p:sp>
      <p:sp>
        <p:nvSpPr>
          <p:cNvPr id="13" name="Rectangle 8"/>
          <p:cNvSpPr>
            <a:spLocks noChangeArrowheads="1"/>
          </p:cNvSpPr>
          <p:nvPr/>
        </p:nvSpPr>
        <p:spPr bwMode="auto">
          <a:xfrm>
            <a:off x="4479925" y="3703638"/>
            <a:ext cx="1325563" cy="320675"/>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endParaRPr lang="en-US" altLang="es-AR">
              <a:latin typeface="Times New Roman" pitchFamily="18" charset="0"/>
            </a:endParaRPr>
          </a:p>
        </p:txBody>
      </p:sp>
      <p:sp>
        <p:nvSpPr>
          <p:cNvPr id="14" name="Rectangle 10"/>
          <p:cNvSpPr>
            <a:spLocks noChangeArrowheads="1"/>
          </p:cNvSpPr>
          <p:nvPr/>
        </p:nvSpPr>
        <p:spPr bwMode="auto">
          <a:xfrm>
            <a:off x="4479925" y="4068763"/>
            <a:ext cx="1325563" cy="320675"/>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endParaRPr lang="en-US" altLang="es-AR">
              <a:latin typeface="Times New Roman" pitchFamily="18" charset="0"/>
            </a:endParaRPr>
          </a:p>
        </p:txBody>
      </p:sp>
      <p:sp>
        <p:nvSpPr>
          <p:cNvPr id="15" name="Rectangle 11"/>
          <p:cNvSpPr>
            <a:spLocks noChangeArrowheads="1"/>
          </p:cNvSpPr>
          <p:nvPr/>
        </p:nvSpPr>
        <p:spPr bwMode="auto">
          <a:xfrm>
            <a:off x="4479925" y="4427538"/>
            <a:ext cx="1325563" cy="320675"/>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endParaRPr lang="en-US" altLang="es-AR">
              <a:latin typeface="Times New Roman" pitchFamily="18" charset="0"/>
            </a:endParaRPr>
          </a:p>
        </p:txBody>
      </p:sp>
      <p:sp>
        <p:nvSpPr>
          <p:cNvPr id="17" name="1 Título"/>
          <p:cNvSpPr txBox="1">
            <a:spLocks/>
          </p:cNvSpPr>
          <p:nvPr/>
        </p:nvSpPr>
        <p:spPr>
          <a:xfrm>
            <a:off x="467544" y="0"/>
            <a:ext cx="7931224" cy="1143000"/>
          </a:xfrm>
          <a:prstGeom prst="rect">
            <a:avLst/>
          </a:prstGeom>
        </p:spPr>
        <p:txBody>
          <a:bodyPr anchor="ctr"/>
          <a:lst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a:lstStyle>
          <a:p>
            <a:pPr fontAlgn="auto">
              <a:spcAft>
                <a:spcPts val="0"/>
              </a:spcAft>
              <a:defRPr/>
            </a:pPr>
            <a:r>
              <a:rPr lang="es-ES_tradnl" sz="3600" b="1" dirty="0" smtClean="0">
                <a:solidFill>
                  <a:schemeClr val="tx2">
                    <a:lumMod val="75000"/>
                  </a:schemeClr>
                </a:solidFill>
                <a:latin typeface="Cambria"/>
              </a:rPr>
              <a:t>Caso de Estudio: Clientes y Empleados</a:t>
            </a:r>
            <a:endParaRPr lang="es-AR" sz="3600" b="1" dirty="0">
              <a:solidFill>
                <a:schemeClr val="tx2">
                  <a:lumMod val="75000"/>
                </a:schemeClr>
              </a:solidFill>
              <a:latin typeface="Cambria"/>
            </a:endParaRPr>
          </a:p>
        </p:txBody>
      </p:sp>
    </p:spTree>
    <p:extLst>
      <p:ext uri="{BB962C8B-B14F-4D97-AF65-F5344CB8AC3E}">
        <p14:creationId xmlns:p14="http://schemas.microsoft.com/office/powerpoint/2010/main" val="7182056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56679"/>
                                        </p:tgtEl>
                                        <p:attrNameLst>
                                          <p:attrName>style.visibility</p:attrName>
                                        </p:attrNameLst>
                                      </p:cBhvr>
                                      <p:to>
                                        <p:strVal val="visible"/>
                                      </p:to>
                                    </p:set>
                                    <p:animEffect transition="in" filter="box(in)">
                                      <p:cBhvr>
                                        <p:cTn id="7" dur="500"/>
                                        <p:tgtEl>
                                          <p:spTgt spid="156679"/>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56680"/>
                                        </p:tgtEl>
                                        <p:attrNameLst>
                                          <p:attrName>style.visibility</p:attrName>
                                        </p:attrNameLst>
                                      </p:cBhvr>
                                      <p:to>
                                        <p:strVal val="visible"/>
                                      </p:to>
                                    </p:set>
                                    <p:animEffect transition="in" filter="box(in)">
                                      <p:cBhvr>
                                        <p:cTn id="10" dur="500"/>
                                        <p:tgtEl>
                                          <p:spTgt spid="156680"/>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156681"/>
                                        </p:tgtEl>
                                        <p:attrNameLst>
                                          <p:attrName>style.visibility</p:attrName>
                                        </p:attrNameLst>
                                      </p:cBhvr>
                                      <p:to>
                                        <p:strVal val="visible"/>
                                      </p:to>
                                    </p:set>
                                    <p:animEffect transition="in" filter="box(in)">
                                      <p:cBhvr>
                                        <p:cTn id="13" dur="500"/>
                                        <p:tgtEl>
                                          <p:spTgt spid="156681"/>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156682"/>
                                        </p:tgtEl>
                                        <p:attrNameLst>
                                          <p:attrName>style.visibility</p:attrName>
                                        </p:attrNameLst>
                                      </p:cBhvr>
                                      <p:to>
                                        <p:strVal val="visible"/>
                                      </p:to>
                                    </p:set>
                                    <p:animEffect transition="in" filter="box(in)">
                                      <p:cBhvr>
                                        <p:cTn id="16" dur="500"/>
                                        <p:tgtEl>
                                          <p:spTgt spid="156682"/>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156683"/>
                                        </p:tgtEl>
                                        <p:attrNameLst>
                                          <p:attrName>style.visibility</p:attrName>
                                        </p:attrNameLst>
                                      </p:cBhvr>
                                      <p:to>
                                        <p:strVal val="visible"/>
                                      </p:to>
                                    </p:set>
                                    <p:animEffect transition="in" filter="box(in)">
                                      <p:cBhvr>
                                        <p:cTn id="19" dur="500"/>
                                        <p:tgtEl>
                                          <p:spTgt spid="156683"/>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156684"/>
                                        </p:tgtEl>
                                        <p:attrNameLst>
                                          <p:attrName>style.visibility</p:attrName>
                                        </p:attrNameLst>
                                      </p:cBhvr>
                                      <p:to>
                                        <p:strVal val="visible"/>
                                      </p:to>
                                    </p:set>
                                    <p:animEffect transition="in" filter="box(in)">
                                      <p:cBhvr>
                                        <p:cTn id="22" dur="500"/>
                                        <p:tgtEl>
                                          <p:spTgt spid="15668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56695"/>
                                        </p:tgtEl>
                                        <p:attrNameLst>
                                          <p:attrName>style.visibility</p:attrName>
                                        </p:attrNameLst>
                                      </p:cBhvr>
                                      <p:to>
                                        <p:strVal val="visible"/>
                                      </p:to>
                                    </p:set>
                                    <p:animEffect transition="in" filter="box(in)">
                                      <p:cBhvr>
                                        <p:cTn id="27" dur="500"/>
                                        <p:tgtEl>
                                          <p:spTgt spid="156695"/>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box(in)">
                                      <p:cBhvr>
                                        <p:cTn id="30" dur="500"/>
                                        <p:tgtEl>
                                          <p:spTgt spid="13"/>
                                        </p:tgtEl>
                                      </p:cBhvr>
                                    </p:animEffect>
                                  </p:childTnLst>
                                </p:cTn>
                              </p:par>
                              <p:par>
                                <p:cTn id="31" presetID="4" presetClass="entr" presetSubtype="16"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box(in)">
                                      <p:cBhvr>
                                        <p:cTn id="33" dur="500"/>
                                        <p:tgtEl>
                                          <p:spTgt spid="14"/>
                                        </p:tgtEl>
                                      </p:cBhvr>
                                    </p:animEffect>
                                  </p:childTnLst>
                                </p:cTn>
                              </p:par>
                              <p:par>
                                <p:cTn id="34" presetID="4" presetClass="entr" presetSubtype="16" fill="hold" grpId="0"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box(in)">
                                      <p:cBhvr>
                                        <p:cTn id="3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9" grpId="0" animBg="1"/>
      <p:bldP spid="156680" grpId="0" animBg="1"/>
      <p:bldP spid="156681" grpId="0"/>
      <p:bldP spid="156682" grpId="0" animBg="1"/>
      <p:bldP spid="156683" grpId="0" animBg="1"/>
      <p:bldP spid="156684" grpId="0" animBg="1"/>
      <p:bldP spid="156695" grpId="0"/>
      <p:bldP spid="13" grpId="0" animBg="1"/>
      <p:bldP spid="14" grpId="0" animBg="1"/>
      <p:bldP spid="1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ooter Placeholder 3"/>
          <p:cNvSpPr>
            <a:spLocks noGrp="1"/>
          </p:cNvSpPr>
          <p:nvPr>
            <p:ph type="ftr" sz="quarter" idx="10"/>
          </p:nvPr>
        </p:nvSpPr>
        <p:spPr/>
        <p:txBody>
          <a:bodyPr/>
          <a:lstStyle/>
          <a:p>
            <a:pPr>
              <a:defRPr/>
            </a:pPr>
            <a:r>
              <a:rPr lang="en-US"/>
              <a:t>Introducción a la Programación Orientada a Objetos</a:t>
            </a:r>
            <a:endParaRPr lang="es-ES"/>
          </a:p>
        </p:txBody>
      </p:sp>
      <p:sp>
        <p:nvSpPr>
          <p:cNvPr id="58371" name="Rectangle 2"/>
          <p:cNvSpPr>
            <a:spLocks noGrp="1" noChangeArrowheads="1"/>
          </p:cNvSpPr>
          <p:nvPr>
            <p:ph type="subTitle" idx="1"/>
          </p:nvPr>
        </p:nvSpPr>
        <p:spPr>
          <a:xfrm>
            <a:off x="549275" y="960438"/>
            <a:ext cx="8208963" cy="914400"/>
          </a:xfrm>
        </p:spPr>
        <p:txBody>
          <a:bodyPr>
            <a:noAutofit/>
          </a:bodyPr>
          <a:lstStyle/>
          <a:p>
            <a:pPr algn="l" eaLnBrk="1" hangingPunct="1">
              <a:spcBef>
                <a:spcPct val="50000"/>
              </a:spcBef>
            </a:pPr>
            <a:r>
              <a:rPr lang="es-ES" altLang="es-AR" sz="2400" b="1" dirty="0" err="1" smtClean="0">
                <a:latin typeface="Courier New" pitchFamily="49" charset="0"/>
                <a:cs typeface="Courier New" pitchFamily="49" charset="0"/>
              </a:rPr>
              <a:t>class</a:t>
            </a:r>
            <a:r>
              <a:rPr lang="es-ES" altLang="es-AR" sz="2400" b="1" dirty="0" smtClean="0">
                <a:latin typeface="Courier New" pitchFamily="49" charset="0"/>
                <a:cs typeface="Courier New" pitchFamily="49" charset="0"/>
              </a:rPr>
              <a:t> </a:t>
            </a:r>
            <a:r>
              <a:rPr lang="es-ES" altLang="es-AR" sz="2400" b="1" dirty="0" err="1" smtClean="0">
                <a:latin typeface="Courier New" pitchFamily="49" charset="0"/>
                <a:cs typeface="Courier New" pitchFamily="49" charset="0"/>
              </a:rPr>
              <a:t>gestionEmpresa</a:t>
            </a:r>
            <a:r>
              <a:rPr lang="es-ES" altLang="es-AR" sz="2400" b="1" dirty="0" smtClean="0">
                <a:latin typeface="Courier New" pitchFamily="49" charset="0"/>
                <a:cs typeface="Courier New" pitchFamily="49" charset="0"/>
              </a:rPr>
              <a:t>{</a:t>
            </a:r>
          </a:p>
          <a:p>
            <a:pPr algn="l" eaLnBrk="1" hangingPunct="1">
              <a:spcBef>
                <a:spcPct val="50000"/>
              </a:spcBef>
            </a:pPr>
            <a:endParaRPr lang="es-ES" altLang="es-AR" sz="2400" b="1" dirty="0" smtClean="0">
              <a:latin typeface="Courier New" pitchFamily="49" charset="0"/>
              <a:cs typeface="Courier New" pitchFamily="49" charset="0"/>
            </a:endParaRPr>
          </a:p>
          <a:p>
            <a:pPr algn="l" eaLnBrk="1" hangingPunct="1">
              <a:spcBef>
                <a:spcPct val="0"/>
              </a:spcBef>
            </a:pPr>
            <a:r>
              <a:rPr lang="es-ES" altLang="es-AR" sz="2400" b="1" dirty="0" smtClean="0">
                <a:latin typeface="Courier New" pitchFamily="49" charset="0"/>
                <a:cs typeface="Courier New" pitchFamily="49" charset="0"/>
              </a:rPr>
              <a:t>Empleado e;</a:t>
            </a:r>
          </a:p>
          <a:p>
            <a:pPr algn="l" eaLnBrk="1" hangingPunct="1">
              <a:spcBef>
                <a:spcPct val="0"/>
              </a:spcBef>
            </a:pPr>
            <a:r>
              <a:rPr lang="es-ES" altLang="es-AR" sz="2400" b="1" dirty="0" smtClean="0">
                <a:latin typeface="Courier New" pitchFamily="49" charset="0"/>
                <a:cs typeface="Courier New" pitchFamily="49" charset="0"/>
              </a:rPr>
              <a:t>e = new Empleado (…);</a:t>
            </a:r>
          </a:p>
          <a:p>
            <a:pPr algn="l" eaLnBrk="1" hangingPunct="1">
              <a:spcBef>
                <a:spcPct val="0"/>
              </a:spcBef>
            </a:pPr>
            <a:endParaRPr lang="es-ES" altLang="es-AR" sz="2400" b="1" dirty="0" smtClean="0">
              <a:latin typeface="Courier New" pitchFamily="49" charset="0"/>
              <a:cs typeface="Courier New" pitchFamily="49" charset="0"/>
            </a:endParaRPr>
          </a:p>
          <a:p>
            <a:pPr algn="l" eaLnBrk="1" hangingPunct="1">
              <a:spcBef>
                <a:spcPct val="0"/>
              </a:spcBef>
            </a:pPr>
            <a:r>
              <a:rPr lang="es-ES" altLang="es-AR" sz="2400" b="1" dirty="0" err="1" smtClean="0">
                <a:latin typeface="Courier New" pitchFamily="49" charset="0"/>
                <a:cs typeface="Courier New" pitchFamily="49" charset="0"/>
              </a:rPr>
              <a:t>String</a:t>
            </a:r>
            <a:r>
              <a:rPr lang="es-ES" altLang="es-AR" sz="2400" b="1" dirty="0" smtClean="0">
                <a:latin typeface="Courier New" pitchFamily="49" charset="0"/>
                <a:cs typeface="Courier New" pitchFamily="49" charset="0"/>
              </a:rPr>
              <a:t> </a:t>
            </a:r>
            <a:r>
              <a:rPr lang="es-ES" altLang="es-AR" sz="2400" b="1" dirty="0" err="1" smtClean="0">
                <a:latin typeface="Courier New" pitchFamily="49" charset="0"/>
                <a:cs typeface="Courier New" pitchFamily="49" charset="0"/>
              </a:rPr>
              <a:t>nom</a:t>
            </a:r>
            <a:r>
              <a:rPr lang="es-ES" altLang="es-AR" sz="2400" b="1" dirty="0" smtClean="0">
                <a:latin typeface="Courier New" pitchFamily="49" charset="0"/>
                <a:cs typeface="Courier New" pitchFamily="49" charset="0"/>
              </a:rPr>
              <a:t> = </a:t>
            </a:r>
            <a:r>
              <a:rPr lang="es-ES" altLang="es-AR" sz="2400" b="1" dirty="0" err="1" smtClean="0">
                <a:latin typeface="Courier New" pitchFamily="49" charset="0"/>
                <a:cs typeface="Courier New" pitchFamily="49" charset="0"/>
              </a:rPr>
              <a:t>e.</a:t>
            </a:r>
            <a:r>
              <a:rPr lang="es-ES" altLang="es-AR" sz="2400" b="1" dirty="0" err="1" smtClean="0">
                <a:solidFill>
                  <a:srgbClr val="FF0000"/>
                </a:solidFill>
                <a:latin typeface="Courier New" pitchFamily="49" charset="0"/>
                <a:cs typeface="Courier New" pitchFamily="49" charset="0"/>
              </a:rPr>
              <a:t>obtenerNombre</a:t>
            </a:r>
            <a:r>
              <a:rPr lang="es-ES" altLang="es-AR" sz="2400" b="1" dirty="0" smtClean="0">
                <a:latin typeface="Courier New" pitchFamily="49" charset="0"/>
                <a:cs typeface="Courier New" pitchFamily="49" charset="0"/>
              </a:rPr>
              <a:t>();</a:t>
            </a:r>
          </a:p>
          <a:p>
            <a:pPr algn="l" eaLnBrk="1" hangingPunct="1">
              <a:spcBef>
                <a:spcPct val="0"/>
              </a:spcBef>
            </a:pPr>
            <a:r>
              <a:rPr lang="es-ES" altLang="es-AR" sz="2400" b="1" dirty="0" err="1" smtClean="0">
                <a:latin typeface="Courier New" pitchFamily="49" charset="0"/>
                <a:cs typeface="Courier New" pitchFamily="49" charset="0"/>
              </a:rPr>
              <a:t>float</a:t>
            </a:r>
            <a:r>
              <a:rPr lang="es-ES" altLang="es-AR" sz="2400" b="1" dirty="0" smtClean="0">
                <a:latin typeface="Courier New" pitchFamily="49" charset="0"/>
                <a:cs typeface="Courier New" pitchFamily="49" charset="0"/>
              </a:rPr>
              <a:t> </a:t>
            </a:r>
            <a:r>
              <a:rPr lang="es-ES" altLang="es-AR" sz="2400" b="1" dirty="0" err="1" smtClean="0">
                <a:latin typeface="Courier New" pitchFamily="49" charset="0"/>
                <a:cs typeface="Courier New" pitchFamily="49" charset="0"/>
              </a:rPr>
              <a:t>bas</a:t>
            </a:r>
            <a:r>
              <a:rPr lang="es-ES" altLang="es-AR" sz="2400" b="1" dirty="0" smtClean="0">
                <a:latin typeface="Courier New" pitchFamily="49" charset="0"/>
                <a:cs typeface="Courier New" pitchFamily="49" charset="0"/>
              </a:rPr>
              <a:t>= </a:t>
            </a:r>
            <a:r>
              <a:rPr lang="es-ES" altLang="es-AR" sz="2400" b="1" dirty="0" err="1" smtClean="0">
                <a:latin typeface="Courier New" pitchFamily="49" charset="0"/>
                <a:cs typeface="Courier New" pitchFamily="49" charset="0"/>
              </a:rPr>
              <a:t>e.</a:t>
            </a:r>
            <a:r>
              <a:rPr lang="es-ES" altLang="es-AR" sz="2400" b="1" dirty="0" err="1" smtClean="0">
                <a:solidFill>
                  <a:srgbClr val="FF0000"/>
                </a:solidFill>
                <a:latin typeface="Courier New" pitchFamily="49" charset="0"/>
                <a:cs typeface="Courier New" pitchFamily="49" charset="0"/>
              </a:rPr>
              <a:t>obtenerBasico</a:t>
            </a:r>
            <a:r>
              <a:rPr lang="es-ES" altLang="es-AR" sz="2400" b="1" dirty="0" smtClean="0">
                <a:latin typeface="Courier New" pitchFamily="49" charset="0"/>
                <a:cs typeface="Courier New" pitchFamily="49" charset="0"/>
              </a:rPr>
              <a:t>();</a:t>
            </a:r>
          </a:p>
          <a:p>
            <a:pPr algn="l" eaLnBrk="1" hangingPunct="1">
              <a:spcBef>
                <a:spcPct val="50000"/>
              </a:spcBef>
            </a:pPr>
            <a:r>
              <a:rPr lang="es-ES" altLang="es-AR" sz="2400" b="1" dirty="0" smtClean="0">
                <a:latin typeface="Courier New" pitchFamily="49" charset="0"/>
                <a:cs typeface="Courier New" pitchFamily="49" charset="0"/>
              </a:rPr>
              <a:t>}</a:t>
            </a:r>
          </a:p>
        </p:txBody>
      </p:sp>
      <p:sp>
        <p:nvSpPr>
          <p:cNvPr id="16" name="Rectangle 23"/>
          <p:cNvSpPr>
            <a:spLocks noChangeArrowheads="1"/>
          </p:cNvSpPr>
          <p:nvPr/>
        </p:nvSpPr>
        <p:spPr bwMode="auto">
          <a:xfrm>
            <a:off x="455613" y="5043488"/>
            <a:ext cx="778879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50000"/>
              </a:spcBef>
              <a:buFontTx/>
              <a:buNone/>
            </a:pPr>
            <a:r>
              <a:rPr lang="es-ES" altLang="es-AR" dirty="0">
                <a:latin typeface="+mn-lt"/>
              </a:rPr>
              <a:t>Un objeto de clase </a:t>
            </a:r>
            <a:r>
              <a:rPr lang="es-ES" altLang="es-AR" b="1" dirty="0">
                <a:solidFill>
                  <a:schemeClr val="tx2">
                    <a:lumMod val="75000"/>
                  </a:schemeClr>
                </a:solidFill>
                <a:latin typeface="Courier New" pitchFamily="49" charset="0"/>
                <a:cs typeface="Courier New" pitchFamily="49" charset="0"/>
              </a:rPr>
              <a:t>Empleado</a:t>
            </a:r>
            <a:r>
              <a:rPr lang="es-ES" altLang="es-AR" dirty="0">
                <a:latin typeface="+mn-lt"/>
              </a:rPr>
              <a:t> puede recibir todos los mensajes válidos para los objetos de clase </a:t>
            </a:r>
            <a:r>
              <a:rPr lang="es-ES" altLang="es-AR" b="1" dirty="0">
                <a:solidFill>
                  <a:schemeClr val="tx2">
                    <a:lumMod val="75000"/>
                  </a:schemeClr>
                </a:solidFill>
                <a:latin typeface="Courier New" pitchFamily="49" charset="0"/>
                <a:cs typeface="Courier New" pitchFamily="49" charset="0"/>
              </a:rPr>
              <a:t>Persona</a:t>
            </a:r>
            <a:r>
              <a:rPr lang="es-ES" altLang="es-AR" dirty="0">
                <a:latin typeface="+mn-lt"/>
              </a:rPr>
              <a:t> </a:t>
            </a:r>
            <a:r>
              <a:rPr lang="es-ES" altLang="es-AR" u="sng" dirty="0">
                <a:latin typeface="+mn-lt"/>
              </a:rPr>
              <a:t>más</a:t>
            </a:r>
            <a:r>
              <a:rPr lang="es-ES" altLang="es-AR" dirty="0">
                <a:latin typeface="+mn-lt"/>
              </a:rPr>
              <a:t> los específicos de su clase. </a:t>
            </a:r>
          </a:p>
        </p:txBody>
      </p:sp>
      <p:sp>
        <p:nvSpPr>
          <p:cNvPr id="6" name="1 Título"/>
          <p:cNvSpPr txBox="1">
            <a:spLocks/>
          </p:cNvSpPr>
          <p:nvPr/>
        </p:nvSpPr>
        <p:spPr>
          <a:xfrm>
            <a:off x="467544" y="0"/>
            <a:ext cx="7931224" cy="1143000"/>
          </a:xfrm>
          <a:prstGeom prst="rect">
            <a:avLst/>
          </a:prstGeom>
        </p:spPr>
        <p:txBody>
          <a:bodyPr anchor="ctr"/>
          <a:lst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a:lstStyle>
          <a:p>
            <a:pPr fontAlgn="auto">
              <a:spcAft>
                <a:spcPts val="0"/>
              </a:spcAft>
              <a:defRPr/>
            </a:pPr>
            <a:r>
              <a:rPr lang="es-ES_tradnl" sz="3600" b="1" dirty="0" smtClean="0">
                <a:solidFill>
                  <a:schemeClr val="tx2">
                    <a:lumMod val="75000"/>
                  </a:schemeClr>
                </a:solidFill>
                <a:latin typeface="Cambria"/>
              </a:rPr>
              <a:t>Caso de Estudio: Clientes y Empleados</a:t>
            </a:r>
            <a:endParaRPr lang="es-AR" sz="3600" b="1" dirty="0">
              <a:solidFill>
                <a:schemeClr val="tx2">
                  <a:lumMod val="75000"/>
                </a:schemeClr>
              </a:solidFill>
              <a:latin typeface="Cambria"/>
            </a:endParaRPr>
          </a:p>
        </p:txBody>
      </p:sp>
    </p:spTree>
    <p:extLst>
      <p:ext uri="{BB962C8B-B14F-4D97-AF65-F5344CB8AC3E}">
        <p14:creationId xmlns:p14="http://schemas.microsoft.com/office/powerpoint/2010/main" val="40143454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ox(in)">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ooter Placeholder 3"/>
          <p:cNvSpPr>
            <a:spLocks noGrp="1"/>
          </p:cNvSpPr>
          <p:nvPr>
            <p:ph type="ftr" sz="quarter" idx="10"/>
          </p:nvPr>
        </p:nvSpPr>
        <p:spPr/>
        <p:txBody>
          <a:bodyPr/>
          <a:lstStyle/>
          <a:p>
            <a:pPr>
              <a:defRPr/>
            </a:pPr>
            <a:r>
              <a:rPr lang="en-US"/>
              <a:t>Introducción a la Programación Orientada a Objetos</a:t>
            </a:r>
            <a:endParaRPr lang="es-ES"/>
          </a:p>
        </p:txBody>
      </p:sp>
      <p:sp>
        <p:nvSpPr>
          <p:cNvPr id="59395" name="Rectangle 2"/>
          <p:cNvSpPr>
            <a:spLocks noGrp="1" noChangeArrowheads="1"/>
          </p:cNvSpPr>
          <p:nvPr>
            <p:ph type="subTitle" idx="1"/>
          </p:nvPr>
        </p:nvSpPr>
        <p:spPr>
          <a:xfrm>
            <a:off x="549275" y="960438"/>
            <a:ext cx="8208963" cy="914400"/>
          </a:xfrm>
        </p:spPr>
        <p:txBody>
          <a:bodyPr>
            <a:noAutofit/>
          </a:bodyPr>
          <a:lstStyle/>
          <a:p>
            <a:pPr algn="l" eaLnBrk="1" hangingPunct="1">
              <a:spcBef>
                <a:spcPct val="50000"/>
              </a:spcBef>
            </a:pPr>
            <a:r>
              <a:rPr lang="es-ES" altLang="es-AR" sz="2800" dirty="0" smtClean="0">
                <a:solidFill>
                  <a:schemeClr val="tx1"/>
                </a:solidFill>
              </a:rPr>
              <a:t>La clase </a:t>
            </a:r>
            <a:r>
              <a:rPr lang="es-ES" altLang="es-AR" sz="2800" b="1" dirty="0" smtClean="0">
                <a:solidFill>
                  <a:schemeClr val="tx1"/>
                </a:solidFill>
                <a:latin typeface="Courier New" pitchFamily="49" charset="0"/>
                <a:cs typeface="Courier New" pitchFamily="49" charset="0"/>
              </a:rPr>
              <a:t>Cliente </a:t>
            </a:r>
            <a:r>
              <a:rPr lang="es-ES" altLang="es-AR" sz="2800" b="1" dirty="0" smtClean="0">
                <a:solidFill>
                  <a:schemeClr val="tx1"/>
                </a:solidFill>
              </a:rPr>
              <a:t>hereda</a:t>
            </a:r>
            <a:r>
              <a:rPr lang="es-ES" altLang="es-AR" sz="2800" dirty="0" smtClean="0">
                <a:solidFill>
                  <a:schemeClr val="tx1"/>
                </a:solidFill>
              </a:rPr>
              <a:t> de la clase </a:t>
            </a:r>
            <a:r>
              <a:rPr lang="es-ES" altLang="es-AR" sz="2800" b="1" dirty="0" smtClean="0">
                <a:solidFill>
                  <a:schemeClr val="tx1"/>
                </a:solidFill>
                <a:latin typeface="Courier New" pitchFamily="49" charset="0"/>
                <a:cs typeface="Courier New" pitchFamily="49" charset="0"/>
              </a:rPr>
              <a:t>Persona </a:t>
            </a:r>
            <a:r>
              <a:rPr lang="es-ES" altLang="es-AR" sz="2800" dirty="0" smtClean="0">
                <a:solidFill>
                  <a:schemeClr val="tx1"/>
                </a:solidFill>
              </a:rPr>
              <a:t>todas las variables de clase, de instancia y métodos.</a:t>
            </a:r>
          </a:p>
        </p:txBody>
      </p:sp>
      <p:sp>
        <p:nvSpPr>
          <p:cNvPr id="156679" name="Rectangle 7"/>
          <p:cNvSpPr>
            <a:spLocks noChangeArrowheads="1"/>
          </p:cNvSpPr>
          <p:nvPr/>
        </p:nvSpPr>
        <p:spPr bwMode="auto">
          <a:xfrm>
            <a:off x="1600200" y="2011363"/>
            <a:ext cx="4479925" cy="3292475"/>
          </a:xfrm>
          <a:prstGeom prst="rect">
            <a:avLst/>
          </a:prstGeom>
          <a:solidFill>
            <a:schemeClr val="tx2">
              <a:lumMod val="20000"/>
              <a:lumOff val="80000"/>
            </a:schemeClr>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endParaRPr lang="en-US" altLang="es-AR">
              <a:latin typeface="Times New Roman" pitchFamily="18" charset="0"/>
            </a:endParaRPr>
          </a:p>
        </p:txBody>
      </p:sp>
      <p:sp>
        <p:nvSpPr>
          <p:cNvPr id="156680" name="Rectangle 8"/>
          <p:cNvSpPr>
            <a:spLocks noChangeArrowheads="1"/>
          </p:cNvSpPr>
          <p:nvPr/>
        </p:nvSpPr>
        <p:spPr bwMode="auto">
          <a:xfrm>
            <a:off x="4479925" y="2239963"/>
            <a:ext cx="1325563" cy="320675"/>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endParaRPr lang="en-US" altLang="es-AR">
              <a:latin typeface="Times New Roman" pitchFamily="18" charset="0"/>
            </a:endParaRPr>
          </a:p>
        </p:txBody>
      </p:sp>
      <p:sp>
        <p:nvSpPr>
          <p:cNvPr id="156681" name="Text Box 9"/>
          <p:cNvSpPr txBox="1">
            <a:spLocks noChangeArrowheads="1"/>
          </p:cNvSpPr>
          <p:nvPr/>
        </p:nvSpPr>
        <p:spPr bwMode="auto">
          <a:xfrm>
            <a:off x="1782763" y="2206625"/>
            <a:ext cx="24384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a:latin typeface="Courier New" pitchFamily="49" charset="0"/>
              </a:rPr>
              <a:t>nombre</a:t>
            </a:r>
          </a:p>
          <a:p>
            <a:pPr algn="l" eaLnBrk="1" hangingPunct="1">
              <a:spcBef>
                <a:spcPct val="0"/>
              </a:spcBef>
              <a:buFontTx/>
              <a:buNone/>
            </a:pPr>
            <a:r>
              <a:rPr lang="es-ES_tradnl" altLang="es-AR">
                <a:latin typeface="Courier New" pitchFamily="49" charset="0"/>
              </a:rPr>
              <a:t>calleNro</a:t>
            </a:r>
          </a:p>
          <a:p>
            <a:pPr algn="l" eaLnBrk="1" hangingPunct="1">
              <a:spcBef>
                <a:spcPct val="0"/>
              </a:spcBef>
              <a:buFontTx/>
              <a:buNone/>
            </a:pPr>
            <a:r>
              <a:rPr lang="es-ES_tradnl" altLang="es-AR">
                <a:latin typeface="Courier New" pitchFamily="49" charset="0"/>
              </a:rPr>
              <a:t>telefono</a:t>
            </a:r>
          </a:p>
          <a:p>
            <a:pPr algn="l" eaLnBrk="1" hangingPunct="1">
              <a:spcBef>
                <a:spcPct val="0"/>
              </a:spcBef>
              <a:buFontTx/>
              <a:buNone/>
            </a:pPr>
            <a:r>
              <a:rPr lang="es-ES_tradnl" altLang="es-AR">
                <a:latin typeface="Courier New" pitchFamily="49" charset="0"/>
              </a:rPr>
              <a:t>email</a:t>
            </a:r>
          </a:p>
          <a:p>
            <a:pPr algn="l" eaLnBrk="1" hangingPunct="1">
              <a:spcBef>
                <a:spcPct val="0"/>
              </a:spcBef>
              <a:buFontTx/>
              <a:buNone/>
            </a:pPr>
            <a:r>
              <a:rPr lang="es-ES_tradnl" altLang="es-AR">
                <a:latin typeface="Courier New" pitchFamily="49" charset="0"/>
              </a:rPr>
              <a:t>saldo</a:t>
            </a:r>
          </a:p>
          <a:p>
            <a:pPr algn="l" eaLnBrk="1" hangingPunct="1">
              <a:spcBef>
                <a:spcPct val="0"/>
              </a:spcBef>
              <a:buFontTx/>
              <a:buNone/>
            </a:pPr>
            <a:r>
              <a:rPr lang="es-ES_tradnl" altLang="es-AR">
                <a:latin typeface="Courier New" pitchFamily="49" charset="0"/>
              </a:rPr>
              <a:t>ciudad</a:t>
            </a:r>
          </a:p>
          <a:p>
            <a:pPr algn="l" eaLnBrk="1" hangingPunct="1">
              <a:spcBef>
                <a:spcPct val="0"/>
              </a:spcBef>
              <a:buFontTx/>
              <a:buNone/>
            </a:pPr>
            <a:r>
              <a:rPr lang="es-ES_tradnl" altLang="es-AR">
                <a:latin typeface="Courier New" pitchFamily="49" charset="0"/>
              </a:rPr>
              <a:t>CUIT</a:t>
            </a:r>
          </a:p>
          <a:p>
            <a:pPr algn="l" eaLnBrk="1" hangingPunct="1">
              <a:spcBef>
                <a:spcPct val="0"/>
              </a:spcBef>
              <a:buFontTx/>
              <a:buNone/>
            </a:pPr>
            <a:r>
              <a:rPr lang="es-ES_tradnl" altLang="es-AR">
                <a:latin typeface="Courier New" pitchFamily="49" charset="0"/>
              </a:rPr>
              <a:t>cateIva</a:t>
            </a:r>
          </a:p>
        </p:txBody>
      </p:sp>
      <p:sp>
        <p:nvSpPr>
          <p:cNvPr id="156682" name="Rectangle 10"/>
          <p:cNvSpPr>
            <a:spLocks noChangeArrowheads="1"/>
          </p:cNvSpPr>
          <p:nvPr/>
        </p:nvSpPr>
        <p:spPr bwMode="auto">
          <a:xfrm>
            <a:off x="4479925" y="2605088"/>
            <a:ext cx="1325563" cy="320675"/>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endParaRPr lang="en-US" altLang="es-AR">
              <a:latin typeface="Times New Roman" pitchFamily="18" charset="0"/>
            </a:endParaRPr>
          </a:p>
        </p:txBody>
      </p:sp>
      <p:sp>
        <p:nvSpPr>
          <p:cNvPr id="156683" name="Rectangle 11"/>
          <p:cNvSpPr>
            <a:spLocks noChangeArrowheads="1"/>
          </p:cNvSpPr>
          <p:nvPr/>
        </p:nvSpPr>
        <p:spPr bwMode="auto">
          <a:xfrm>
            <a:off x="4479925" y="2971800"/>
            <a:ext cx="1325563" cy="320675"/>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endParaRPr lang="en-US" altLang="es-AR">
              <a:latin typeface="Times New Roman" pitchFamily="18" charset="0"/>
            </a:endParaRPr>
          </a:p>
        </p:txBody>
      </p:sp>
      <p:sp>
        <p:nvSpPr>
          <p:cNvPr id="156684" name="Rectangle 12"/>
          <p:cNvSpPr>
            <a:spLocks noChangeArrowheads="1"/>
          </p:cNvSpPr>
          <p:nvPr/>
        </p:nvSpPr>
        <p:spPr bwMode="auto">
          <a:xfrm>
            <a:off x="4479925" y="3336925"/>
            <a:ext cx="1325563" cy="320675"/>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endParaRPr lang="en-US" altLang="es-AR">
              <a:latin typeface="Times New Roman" pitchFamily="18" charset="0"/>
            </a:endParaRPr>
          </a:p>
        </p:txBody>
      </p:sp>
      <p:sp>
        <p:nvSpPr>
          <p:cNvPr id="156695" name="Rectangle 23"/>
          <p:cNvSpPr>
            <a:spLocks noChangeArrowheads="1"/>
          </p:cNvSpPr>
          <p:nvPr/>
        </p:nvSpPr>
        <p:spPr bwMode="auto">
          <a:xfrm>
            <a:off x="504825" y="5486400"/>
            <a:ext cx="773958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50000"/>
              </a:spcBef>
              <a:buFontTx/>
              <a:buNone/>
            </a:pPr>
            <a:r>
              <a:rPr lang="es-ES" altLang="es-AR" dirty="0"/>
              <a:t>Un objeto de clase </a:t>
            </a:r>
            <a:r>
              <a:rPr lang="es-ES" altLang="es-AR" b="1" dirty="0">
                <a:latin typeface="Courier New" pitchFamily="49" charset="0"/>
                <a:cs typeface="Courier New" pitchFamily="49" charset="0"/>
              </a:rPr>
              <a:t>Cliente</a:t>
            </a:r>
            <a:r>
              <a:rPr lang="es-ES" altLang="es-AR" dirty="0"/>
              <a:t> tiene todos los atributos de una </a:t>
            </a:r>
            <a:r>
              <a:rPr lang="es-ES" altLang="es-AR" b="1" dirty="0">
                <a:latin typeface="Courier New" pitchFamily="49" charset="0"/>
                <a:cs typeface="Courier New" pitchFamily="49" charset="0"/>
              </a:rPr>
              <a:t>Persona</a:t>
            </a:r>
            <a:r>
              <a:rPr lang="es-ES" altLang="es-AR" dirty="0"/>
              <a:t> </a:t>
            </a:r>
            <a:r>
              <a:rPr lang="es-ES" altLang="es-AR" u="sng" dirty="0"/>
              <a:t>más</a:t>
            </a:r>
            <a:r>
              <a:rPr lang="es-ES" altLang="es-AR" dirty="0"/>
              <a:t> los específicos de su clase. </a:t>
            </a:r>
          </a:p>
        </p:txBody>
      </p:sp>
      <p:sp>
        <p:nvSpPr>
          <p:cNvPr id="13" name="Rectangle 8"/>
          <p:cNvSpPr>
            <a:spLocks noChangeArrowheads="1"/>
          </p:cNvSpPr>
          <p:nvPr/>
        </p:nvSpPr>
        <p:spPr bwMode="auto">
          <a:xfrm>
            <a:off x="4479925" y="3703638"/>
            <a:ext cx="1325563" cy="320675"/>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endParaRPr lang="en-US" altLang="es-AR">
              <a:latin typeface="Times New Roman" pitchFamily="18" charset="0"/>
            </a:endParaRPr>
          </a:p>
        </p:txBody>
      </p:sp>
      <p:sp>
        <p:nvSpPr>
          <p:cNvPr id="14" name="Rectangle 10"/>
          <p:cNvSpPr>
            <a:spLocks noChangeArrowheads="1"/>
          </p:cNvSpPr>
          <p:nvPr/>
        </p:nvSpPr>
        <p:spPr bwMode="auto">
          <a:xfrm>
            <a:off x="4479925" y="4068763"/>
            <a:ext cx="1325563" cy="320675"/>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endParaRPr lang="en-US" altLang="es-AR">
              <a:latin typeface="Times New Roman" pitchFamily="18" charset="0"/>
            </a:endParaRPr>
          </a:p>
        </p:txBody>
      </p:sp>
      <p:sp>
        <p:nvSpPr>
          <p:cNvPr id="15" name="Rectangle 11"/>
          <p:cNvSpPr>
            <a:spLocks noChangeArrowheads="1"/>
          </p:cNvSpPr>
          <p:nvPr/>
        </p:nvSpPr>
        <p:spPr bwMode="auto">
          <a:xfrm>
            <a:off x="4479925" y="4427538"/>
            <a:ext cx="1325563" cy="320675"/>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endParaRPr lang="en-US" altLang="es-AR">
              <a:latin typeface="Times New Roman" pitchFamily="18" charset="0"/>
            </a:endParaRPr>
          </a:p>
        </p:txBody>
      </p:sp>
      <p:sp>
        <p:nvSpPr>
          <p:cNvPr id="16" name="Rectangle 11"/>
          <p:cNvSpPr>
            <a:spLocks noChangeArrowheads="1"/>
          </p:cNvSpPr>
          <p:nvPr/>
        </p:nvSpPr>
        <p:spPr bwMode="auto">
          <a:xfrm>
            <a:off x="4479925" y="4800600"/>
            <a:ext cx="1325563" cy="320675"/>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endParaRPr lang="en-US" altLang="es-AR">
              <a:latin typeface="Times New Roman" pitchFamily="18" charset="0"/>
            </a:endParaRPr>
          </a:p>
        </p:txBody>
      </p:sp>
      <p:sp>
        <p:nvSpPr>
          <p:cNvPr id="17" name="1 Título"/>
          <p:cNvSpPr txBox="1">
            <a:spLocks/>
          </p:cNvSpPr>
          <p:nvPr/>
        </p:nvSpPr>
        <p:spPr>
          <a:xfrm>
            <a:off x="467544" y="0"/>
            <a:ext cx="7931224" cy="1143000"/>
          </a:xfrm>
          <a:prstGeom prst="rect">
            <a:avLst/>
          </a:prstGeom>
        </p:spPr>
        <p:txBody>
          <a:bodyPr anchor="ctr"/>
          <a:lst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a:lstStyle>
          <a:p>
            <a:pPr fontAlgn="auto">
              <a:spcAft>
                <a:spcPts val="0"/>
              </a:spcAft>
              <a:defRPr/>
            </a:pPr>
            <a:r>
              <a:rPr lang="es-ES_tradnl" sz="3600" b="1" dirty="0" smtClean="0">
                <a:solidFill>
                  <a:schemeClr val="tx2">
                    <a:lumMod val="75000"/>
                  </a:schemeClr>
                </a:solidFill>
                <a:latin typeface="Cambria"/>
              </a:rPr>
              <a:t>Caso de Estudio: Clientes y Empleados</a:t>
            </a:r>
            <a:endParaRPr lang="es-AR" sz="3600" b="1" dirty="0">
              <a:solidFill>
                <a:schemeClr val="tx2">
                  <a:lumMod val="75000"/>
                </a:schemeClr>
              </a:solidFill>
              <a:latin typeface="Cambria"/>
            </a:endParaRPr>
          </a:p>
        </p:txBody>
      </p:sp>
    </p:spTree>
    <p:extLst>
      <p:ext uri="{BB962C8B-B14F-4D97-AF65-F5344CB8AC3E}">
        <p14:creationId xmlns:p14="http://schemas.microsoft.com/office/powerpoint/2010/main" val="28329651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56679"/>
                                        </p:tgtEl>
                                        <p:attrNameLst>
                                          <p:attrName>style.visibility</p:attrName>
                                        </p:attrNameLst>
                                      </p:cBhvr>
                                      <p:to>
                                        <p:strVal val="visible"/>
                                      </p:to>
                                    </p:set>
                                    <p:animEffect transition="in" filter="box(in)">
                                      <p:cBhvr>
                                        <p:cTn id="7" dur="500"/>
                                        <p:tgtEl>
                                          <p:spTgt spid="156679"/>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56680"/>
                                        </p:tgtEl>
                                        <p:attrNameLst>
                                          <p:attrName>style.visibility</p:attrName>
                                        </p:attrNameLst>
                                      </p:cBhvr>
                                      <p:to>
                                        <p:strVal val="visible"/>
                                      </p:to>
                                    </p:set>
                                    <p:animEffect transition="in" filter="box(in)">
                                      <p:cBhvr>
                                        <p:cTn id="10" dur="500"/>
                                        <p:tgtEl>
                                          <p:spTgt spid="156680"/>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156681"/>
                                        </p:tgtEl>
                                        <p:attrNameLst>
                                          <p:attrName>style.visibility</p:attrName>
                                        </p:attrNameLst>
                                      </p:cBhvr>
                                      <p:to>
                                        <p:strVal val="visible"/>
                                      </p:to>
                                    </p:set>
                                    <p:animEffect transition="in" filter="box(in)">
                                      <p:cBhvr>
                                        <p:cTn id="13" dur="500"/>
                                        <p:tgtEl>
                                          <p:spTgt spid="156681"/>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156682"/>
                                        </p:tgtEl>
                                        <p:attrNameLst>
                                          <p:attrName>style.visibility</p:attrName>
                                        </p:attrNameLst>
                                      </p:cBhvr>
                                      <p:to>
                                        <p:strVal val="visible"/>
                                      </p:to>
                                    </p:set>
                                    <p:animEffect transition="in" filter="box(in)">
                                      <p:cBhvr>
                                        <p:cTn id="16" dur="500"/>
                                        <p:tgtEl>
                                          <p:spTgt spid="156682"/>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156683"/>
                                        </p:tgtEl>
                                        <p:attrNameLst>
                                          <p:attrName>style.visibility</p:attrName>
                                        </p:attrNameLst>
                                      </p:cBhvr>
                                      <p:to>
                                        <p:strVal val="visible"/>
                                      </p:to>
                                    </p:set>
                                    <p:animEffect transition="in" filter="box(in)">
                                      <p:cBhvr>
                                        <p:cTn id="19" dur="500"/>
                                        <p:tgtEl>
                                          <p:spTgt spid="156683"/>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156684"/>
                                        </p:tgtEl>
                                        <p:attrNameLst>
                                          <p:attrName>style.visibility</p:attrName>
                                        </p:attrNameLst>
                                      </p:cBhvr>
                                      <p:to>
                                        <p:strVal val="visible"/>
                                      </p:to>
                                    </p:set>
                                    <p:animEffect transition="in" filter="box(in)">
                                      <p:cBhvr>
                                        <p:cTn id="22" dur="500"/>
                                        <p:tgtEl>
                                          <p:spTgt spid="15668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56695"/>
                                        </p:tgtEl>
                                        <p:attrNameLst>
                                          <p:attrName>style.visibility</p:attrName>
                                        </p:attrNameLst>
                                      </p:cBhvr>
                                      <p:to>
                                        <p:strVal val="visible"/>
                                      </p:to>
                                    </p:set>
                                    <p:animEffect transition="in" filter="box(in)">
                                      <p:cBhvr>
                                        <p:cTn id="27" dur="500"/>
                                        <p:tgtEl>
                                          <p:spTgt spid="156695"/>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box(in)">
                                      <p:cBhvr>
                                        <p:cTn id="30" dur="500"/>
                                        <p:tgtEl>
                                          <p:spTgt spid="13"/>
                                        </p:tgtEl>
                                      </p:cBhvr>
                                    </p:animEffect>
                                  </p:childTnLst>
                                </p:cTn>
                              </p:par>
                              <p:par>
                                <p:cTn id="31" presetID="4" presetClass="entr" presetSubtype="16"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box(in)">
                                      <p:cBhvr>
                                        <p:cTn id="33" dur="500"/>
                                        <p:tgtEl>
                                          <p:spTgt spid="14"/>
                                        </p:tgtEl>
                                      </p:cBhvr>
                                    </p:animEffect>
                                  </p:childTnLst>
                                </p:cTn>
                              </p:par>
                              <p:par>
                                <p:cTn id="34" presetID="4" presetClass="entr" presetSubtype="16" fill="hold" grpId="0"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box(in)">
                                      <p:cBhvr>
                                        <p:cTn id="36" dur="500"/>
                                        <p:tgtEl>
                                          <p:spTgt spid="15"/>
                                        </p:tgtEl>
                                      </p:cBhvr>
                                    </p:animEffect>
                                  </p:childTnLst>
                                </p:cTn>
                              </p:par>
                              <p:par>
                                <p:cTn id="37" presetID="4" presetClass="entr" presetSubtype="16"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box(in)">
                                      <p:cBhvr>
                                        <p:cTn id="3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9" grpId="0" animBg="1"/>
      <p:bldP spid="156680" grpId="0" animBg="1"/>
      <p:bldP spid="156681" grpId="0"/>
      <p:bldP spid="156682" grpId="0" animBg="1"/>
      <p:bldP spid="156683" grpId="0" animBg="1"/>
      <p:bldP spid="156684" grpId="0" animBg="1"/>
      <p:bldP spid="156695" grpId="0"/>
      <p:bldP spid="13" grpId="0" animBg="1"/>
      <p:bldP spid="14" grpId="0" animBg="1"/>
      <p:bldP spid="15" grpId="0" animBg="1"/>
      <p:bldP spid="1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ooter Placeholder 3"/>
          <p:cNvSpPr>
            <a:spLocks noGrp="1"/>
          </p:cNvSpPr>
          <p:nvPr>
            <p:ph type="ftr" sz="quarter" idx="10"/>
          </p:nvPr>
        </p:nvSpPr>
        <p:spPr/>
        <p:txBody>
          <a:bodyPr/>
          <a:lstStyle/>
          <a:p>
            <a:pPr>
              <a:defRPr/>
            </a:pPr>
            <a:r>
              <a:rPr lang="en-US"/>
              <a:t>Introducción a la Programación Orientada a Objetos</a:t>
            </a:r>
            <a:endParaRPr lang="es-ES"/>
          </a:p>
        </p:txBody>
      </p:sp>
      <p:sp>
        <p:nvSpPr>
          <p:cNvPr id="58371" name="Rectangle 2"/>
          <p:cNvSpPr>
            <a:spLocks noGrp="1" noChangeArrowheads="1"/>
          </p:cNvSpPr>
          <p:nvPr>
            <p:ph type="subTitle" idx="1"/>
          </p:nvPr>
        </p:nvSpPr>
        <p:spPr>
          <a:xfrm>
            <a:off x="549275" y="960438"/>
            <a:ext cx="8208963" cy="914400"/>
          </a:xfrm>
        </p:spPr>
        <p:txBody>
          <a:bodyPr>
            <a:noAutofit/>
          </a:bodyPr>
          <a:lstStyle/>
          <a:p>
            <a:pPr algn="l" eaLnBrk="1" hangingPunct="1">
              <a:spcBef>
                <a:spcPct val="50000"/>
              </a:spcBef>
            </a:pPr>
            <a:r>
              <a:rPr lang="es-ES" altLang="es-AR" sz="2400" b="1" dirty="0" err="1" smtClean="0">
                <a:latin typeface="Courier New" pitchFamily="49" charset="0"/>
                <a:cs typeface="Courier New" pitchFamily="49" charset="0"/>
              </a:rPr>
              <a:t>class</a:t>
            </a:r>
            <a:r>
              <a:rPr lang="es-ES" altLang="es-AR" sz="2400" b="1" dirty="0" smtClean="0">
                <a:latin typeface="Courier New" pitchFamily="49" charset="0"/>
                <a:cs typeface="Courier New" pitchFamily="49" charset="0"/>
              </a:rPr>
              <a:t> </a:t>
            </a:r>
            <a:r>
              <a:rPr lang="es-ES" altLang="es-AR" sz="2400" b="1" dirty="0" err="1" smtClean="0">
                <a:latin typeface="Courier New" pitchFamily="49" charset="0"/>
                <a:cs typeface="Courier New" pitchFamily="49" charset="0"/>
              </a:rPr>
              <a:t>gestionEmpresa</a:t>
            </a:r>
            <a:r>
              <a:rPr lang="es-ES" altLang="es-AR" sz="2400" b="1" dirty="0" smtClean="0">
                <a:latin typeface="Courier New" pitchFamily="49" charset="0"/>
                <a:cs typeface="Courier New" pitchFamily="49" charset="0"/>
              </a:rPr>
              <a:t>{</a:t>
            </a:r>
          </a:p>
          <a:p>
            <a:pPr algn="l" eaLnBrk="1" hangingPunct="1">
              <a:spcBef>
                <a:spcPct val="50000"/>
              </a:spcBef>
            </a:pPr>
            <a:endParaRPr lang="es-ES" altLang="es-AR" sz="2400" b="1" dirty="0" smtClean="0">
              <a:latin typeface="Courier New" pitchFamily="49" charset="0"/>
              <a:cs typeface="Courier New" pitchFamily="49" charset="0"/>
            </a:endParaRPr>
          </a:p>
          <a:p>
            <a:pPr algn="l" eaLnBrk="1" hangingPunct="1">
              <a:spcBef>
                <a:spcPct val="0"/>
              </a:spcBef>
            </a:pPr>
            <a:r>
              <a:rPr lang="es-ES" altLang="es-AR" sz="2400" b="1" dirty="0" smtClean="0">
                <a:latin typeface="Courier New" pitchFamily="49" charset="0"/>
                <a:cs typeface="Courier New" pitchFamily="49" charset="0"/>
              </a:rPr>
              <a:t>Cliente c;</a:t>
            </a:r>
          </a:p>
          <a:p>
            <a:pPr algn="l" eaLnBrk="1" hangingPunct="1">
              <a:spcBef>
                <a:spcPct val="0"/>
              </a:spcBef>
            </a:pPr>
            <a:r>
              <a:rPr lang="es-ES" altLang="es-AR" sz="2400" b="1" dirty="0" smtClean="0">
                <a:latin typeface="Courier New" pitchFamily="49" charset="0"/>
                <a:cs typeface="Courier New" pitchFamily="49" charset="0"/>
              </a:rPr>
              <a:t>c = new Cliente (…);</a:t>
            </a:r>
          </a:p>
          <a:p>
            <a:pPr algn="l" eaLnBrk="1" hangingPunct="1">
              <a:spcBef>
                <a:spcPct val="0"/>
              </a:spcBef>
            </a:pPr>
            <a:endParaRPr lang="es-ES" altLang="es-AR" sz="2400" b="1" dirty="0" smtClean="0">
              <a:latin typeface="Courier New" pitchFamily="49" charset="0"/>
              <a:cs typeface="Courier New" pitchFamily="49" charset="0"/>
            </a:endParaRPr>
          </a:p>
          <a:p>
            <a:pPr algn="l" eaLnBrk="1" hangingPunct="1">
              <a:spcBef>
                <a:spcPct val="0"/>
              </a:spcBef>
            </a:pPr>
            <a:r>
              <a:rPr lang="es-ES" altLang="es-AR" sz="2400" b="1" dirty="0" err="1" smtClean="0">
                <a:latin typeface="Courier New" pitchFamily="49" charset="0"/>
                <a:cs typeface="Courier New" pitchFamily="49" charset="0"/>
              </a:rPr>
              <a:t>String</a:t>
            </a:r>
            <a:r>
              <a:rPr lang="es-ES" altLang="es-AR" sz="2400" b="1" dirty="0" smtClean="0">
                <a:latin typeface="Courier New" pitchFamily="49" charset="0"/>
                <a:cs typeface="Courier New" pitchFamily="49" charset="0"/>
              </a:rPr>
              <a:t> </a:t>
            </a:r>
            <a:r>
              <a:rPr lang="es-ES" altLang="es-AR" sz="2400" b="1" dirty="0" err="1" smtClean="0">
                <a:latin typeface="Courier New" pitchFamily="49" charset="0"/>
                <a:cs typeface="Courier New" pitchFamily="49" charset="0"/>
              </a:rPr>
              <a:t>nom</a:t>
            </a:r>
            <a:r>
              <a:rPr lang="es-ES" altLang="es-AR" sz="2400" b="1" dirty="0" smtClean="0">
                <a:latin typeface="Courier New" pitchFamily="49" charset="0"/>
                <a:cs typeface="Courier New" pitchFamily="49" charset="0"/>
              </a:rPr>
              <a:t> = </a:t>
            </a:r>
            <a:r>
              <a:rPr lang="es-ES" altLang="es-AR" sz="2400" b="1" dirty="0" err="1" smtClean="0">
                <a:latin typeface="Courier New" pitchFamily="49" charset="0"/>
                <a:cs typeface="Courier New" pitchFamily="49" charset="0"/>
              </a:rPr>
              <a:t>e.</a:t>
            </a:r>
            <a:r>
              <a:rPr lang="es-ES" altLang="es-AR" sz="2400" b="1" dirty="0" err="1" smtClean="0">
                <a:solidFill>
                  <a:srgbClr val="FF0000"/>
                </a:solidFill>
                <a:latin typeface="Courier New" pitchFamily="49" charset="0"/>
                <a:cs typeface="Courier New" pitchFamily="49" charset="0"/>
              </a:rPr>
              <a:t>obtenerNombre</a:t>
            </a:r>
            <a:r>
              <a:rPr lang="es-ES" altLang="es-AR" sz="2400" b="1" dirty="0" smtClean="0">
                <a:latin typeface="Courier New" pitchFamily="49" charset="0"/>
                <a:cs typeface="Courier New" pitchFamily="49" charset="0"/>
              </a:rPr>
              <a:t>();</a:t>
            </a:r>
          </a:p>
          <a:p>
            <a:pPr algn="l" eaLnBrk="1" hangingPunct="1">
              <a:spcBef>
                <a:spcPct val="0"/>
              </a:spcBef>
            </a:pPr>
            <a:r>
              <a:rPr lang="es-ES" altLang="es-AR" sz="2400" b="1" dirty="0" err="1" smtClean="0">
                <a:latin typeface="Courier New" pitchFamily="49" charset="0"/>
                <a:cs typeface="Courier New" pitchFamily="49" charset="0"/>
              </a:rPr>
              <a:t>float</a:t>
            </a:r>
            <a:r>
              <a:rPr lang="es-ES" altLang="es-AR" sz="2400" b="1" dirty="0" smtClean="0">
                <a:latin typeface="Courier New" pitchFamily="49" charset="0"/>
                <a:cs typeface="Courier New" pitchFamily="49" charset="0"/>
              </a:rPr>
              <a:t> s = </a:t>
            </a:r>
            <a:r>
              <a:rPr lang="es-ES" altLang="es-AR" sz="2400" b="1" dirty="0" err="1" smtClean="0">
                <a:latin typeface="Courier New" pitchFamily="49" charset="0"/>
                <a:cs typeface="Courier New" pitchFamily="49" charset="0"/>
              </a:rPr>
              <a:t>e.</a:t>
            </a:r>
            <a:r>
              <a:rPr lang="es-ES" altLang="es-AR" sz="2400" b="1" dirty="0" err="1" smtClean="0">
                <a:solidFill>
                  <a:srgbClr val="FF0000"/>
                </a:solidFill>
                <a:latin typeface="Courier New" pitchFamily="49" charset="0"/>
                <a:cs typeface="Courier New" pitchFamily="49" charset="0"/>
              </a:rPr>
              <a:t>obtenerSaldo</a:t>
            </a:r>
            <a:r>
              <a:rPr lang="es-ES" altLang="es-AR" sz="2400" b="1" dirty="0" smtClean="0">
                <a:latin typeface="Courier New" pitchFamily="49" charset="0"/>
                <a:cs typeface="Courier New" pitchFamily="49" charset="0"/>
              </a:rPr>
              <a:t>();</a:t>
            </a:r>
          </a:p>
          <a:p>
            <a:pPr algn="l" eaLnBrk="1" hangingPunct="1">
              <a:spcBef>
                <a:spcPct val="50000"/>
              </a:spcBef>
            </a:pPr>
            <a:r>
              <a:rPr lang="es-ES" altLang="es-AR" sz="2400" b="1" dirty="0" smtClean="0">
                <a:latin typeface="Courier New" pitchFamily="49" charset="0"/>
                <a:cs typeface="Courier New" pitchFamily="49" charset="0"/>
              </a:rPr>
              <a:t>}</a:t>
            </a:r>
          </a:p>
        </p:txBody>
      </p:sp>
      <p:sp>
        <p:nvSpPr>
          <p:cNvPr id="16" name="Rectangle 23"/>
          <p:cNvSpPr>
            <a:spLocks noChangeArrowheads="1"/>
          </p:cNvSpPr>
          <p:nvPr/>
        </p:nvSpPr>
        <p:spPr bwMode="auto">
          <a:xfrm>
            <a:off x="455613" y="5043488"/>
            <a:ext cx="778879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50000"/>
              </a:spcBef>
              <a:buFontTx/>
              <a:buNone/>
            </a:pPr>
            <a:r>
              <a:rPr lang="es-ES" altLang="es-AR" dirty="0">
                <a:latin typeface="+mn-lt"/>
              </a:rPr>
              <a:t>Un objeto de clase </a:t>
            </a:r>
            <a:r>
              <a:rPr lang="es-ES" altLang="es-AR" b="1" dirty="0" smtClean="0">
                <a:solidFill>
                  <a:schemeClr val="tx2">
                    <a:lumMod val="75000"/>
                  </a:schemeClr>
                </a:solidFill>
                <a:latin typeface="Courier New" pitchFamily="49" charset="0"/>
                <a:cs typeface="Courier New" pitchFamily="49" charset="0"/>
              </a:rPr>
              <a:t>Cliente </a:t>
            </a:r>
            <a:r>
              <a:rPr lang="es-ES" altLang="es-AR" dirty="0" smtClean="0">
                <a:latin typeface="+mn-lt"/>
              </a:rPr>
              <a:t>puede </a:t>
            </a:r>
            <a:r>
              <a:rPr lang="es-ES" altLang="es-AR" dirty="0">
                <a:latin typeface="+mn-lt"/>
              </a:rPr>
              <a:t>recibir todos los mensajes válidos para los objetos de clase </a:t>
            </a:r>
            <a:r>
              <a:rPr lang="es-ES" altLang="es-AR" b="1" dirty="0">
                <a:solidFill>
                  <a:schemeClr val="tx2">
                    <a:lumMod val="75000"/>
                  </a:schemeClr>
                </a:solidFill>
                <a:latin typeface="Courier New" pitchFamily="49" charset="0"/>
                <a:cs typeface="Courier New" pitchFamily="49" charset="0"/>
              </a:rPr>
              <a:t>Persona</a:t>
            </a:r>
            <a:r>
              <a:rPr lang="es-ES" altLang="es-AR" dirty="0">
                <a:latin typeface="+mn-lt"/>
              </a:rPr>
              <a:t> </a:t>
            </a:r>
            <a:r>
              <a:rPr lang="es-ES" altLang="es-AR" u="sng" dirty="0">
                <a:latin typeface="+mn-lt"/>
              </a:rPr>
              <a:t>más</a:t>
            </a:r>
            <a:r>
              <a:rPr lang="es-ES" altLang="es-AR" dirty="0">
                <a:latin typeface="+mn-lt"/>
              </a:rPr>
              <a:t> los específicos de su clase. </a:t>
            </a:r>
          </a:p>
        </p:txBody>
      </p:sp>
      <p:sp>
        <p:nvSpPr>
          <p:cNvPr id="6" name="1 Título"/>
          <p:cNvSpPr txBox="1">
            <a:spLocks/>
          </p:cNvSpPr>
          <p:nvPr/>
        </p:nvSpPr>
        <p:spPr>
          <a:xfrm>
            <a:off x="467544" y="0"/>
            <a:ext cx="7931224" cy="1143000"/>
          </a:xfrm>
          <a:prstGeom prst="rect">
            <a:avLst/>
          </a:prstGeom>
        </p:spPr>
        <p:txBody>
          <a:bodyPr anchor="ctr"/>
          <a:lst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a:lstStyle>
          <a:p>
            <a:pPr fontAlgn="auto">
              <a:spcAft>
                <a:spcPts val="0"/>
              </a:spcAft>
              <a:defRPr/>
            </a:pPr>
            <a:r>
              <a:rPr lang="es-ES_tradnl" sz="3600" b="1" dirty="0" smtClean="0">
                <a:solidFill>
                  <a:schemeClr val="tx2">
                    <a:lumMod val="75000"/>
                  </a:schemeClr>
                </a:solidFill>
                <a:latin typeface="Cambria"/>
              </a:rPr>
              <a:t>Caso de Estudio: Clientes y Empleados</a:t>
            </a:r>
            <a:endParaRPr lang="es-AR" sz="3600" b="1" dirty="0">
              <a:solidFill>
                <a:schemeClr val="tx2">
                  <a:lumMod val="75000"/>
                </a:schemeClr>
              </a:solidFill>
              <a:latin typeface="Cambria"/>
            </a:endParaRPr>
          </a:p>
        </p:txBody>
      </p:sp>
    </p:spTree>
    <p:extLst>
      <p:ext uri="{BB962C8B-B14F-4D97-AF65-F5344CB8AC3E}">
        <p14:creationId xmlns:p14="http://schemas.microsoft.com/office/powerpoint/2010/main" val="40143454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ox(in)">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solidFill>
                  <a:srgbClr val="000000"/>
                </a:solidFill>
              </a:rPr>
              <a:t>Introducción a la Programación Orientada a Objetos</a:t>
            </a:r>
            <a:endParaRPr lang="es-ES">
              <a:solidFill>
                <a:srgbClr val="000000"/>
              </a:solidFill>
            </a:endParaRPr>
          </a:p>
        </p:txBody>
      </p:sp>
      <p:sp>
        <p:nvSpPr>
          <p:cNvPr id="6" name="Rectangle 2"/>
          <p:cNvSpPr>
            <a:spLocks noGrp="1" noChangeArrowheads="1"/>
          </p:cNvSpPr>
          <p:nvPr>
            <p:ph type="subTitle" idx="1"/>
          </p:nvPr>
        </p:nvSpPr>
        <p:spPr>
          <a:xfrm>
            <a:off x="520701" y="1322089"/>
            <a:ext cx="7651700" cy="5275263"/>
          </a:xfrm>
        </p:spPr>
        <p:txBody>
          <a:bodyPr>
            <a:normAutofit fontScale="92500"/>
          </a:bodyPr>
          <a:lstStyle/>
          <a:p>
            <a:pPr>
              <a:spcBef>
                <a:spcPct val="50000"/>
              </a:spcBef>
            </a:pPr>
            <a:r>
              <a:rPr lang="es-ES" altLang="es-AR" sz="2600" dirty="0" smtClean="0">
                <a:solidFill>
                  <a:schemeClr val="tx1"/>
                </a:solidFill>
              </a:rPr>
              <a:t>La herencia establece una relación de tipo </a:t>
            </a:r>
            <a:r>
              <a:rPr lang="es-ES" altLang="es-AR" sz="2600" b="1" dirty="0" smtClean="0">
                <a:solidFill>
                  <a:schemeClr val="tx1"/>
                </a:solidFill>
              </a:rPr>
              <a:t>es-un</a:t>
            </a:r>
            <a:r>
              <a:rPr lang="es-ES" altLang="es-AR" sz="2600" dirty="0" smtClean="0">
                <a:solidFill>
                  <a:schemeClr val="tx1"/>
                </a:solidFill>
              </a:rPr>
              <a:t> (</a:t>
            </a:r>
            <a:r>
              <a:rPr lang="es-ES" altLang="es-AR" sz="2600" b="1" dirty="0" smtClean="0">
                <a:solidFill>
                  <a:schemeClr val="tx1"/>
                </a:solidFill>
              </a:rPr>
              <a:t>isa</a:t>
            </a:r>
            <a:r>
              <a:rPr lang="es-ES" altLang="es-AR" sz="2600" dirty="0" smtClean="0">
                <a:solidFill>
                  <a:schemeClr val="tx1"/>
                </a:solidFill>
              </a:rPr>
              <a:t>) ya que todo objeto de clase Cliente es también un objeto de clase Persona. Un objeto de clase Cliente estará caracterizado por todos los atributos y servicios definidos en la clase, pero además </a:t>
            </a:r>
            <a:r>
              <a:rPr lang="es-ES" altLang="es-AR" sz="2600" b="1" dirty="0" smtClean="0">
                <a:solidFill>
                  <a:schemeClr val="tx1"/>
                </a:solidFill>
              </a:rPr>
              <a:t>hereda</a:t>
            </a:r>
            <a:r>
              <a:rPr lang="es-ES" altLang="es-AR" sz="2600" dirty="0" smtClean="0">
                <a:solidFill>
                  <a:schemeClr val="tx1"/>
                </a:solidFill>
              </a:rPr>
              <a:t> los atributos y servicios de la clase Persona.</a:t>
            </a:r>
          </a:p>
          <a:p>
            <a:pPr>
              <a:spcBef>
                <a:spcPct val="50000"/>
              </a:spcBef>
            </a:pPr>
            <a:r>
              <a:rPr lang="es-ES" altLang="es-AR" sz="2600" dirty="0" smtClean="0">
                <a:solidFill>
                  <a:schemeClr val="tx1"/>
                </a:solidFill>
              </a:rPr>
              <a:t>Análogamente entre la clase Empleado y la clase Persona existe una relación de tipo </a:t>
            </a:r>
            <a:r>
              <a:rPr lang="es-ES" altLang="es-AR" sz="2600" b="1" dirty="0" smtClean="0">
                <a:solidFill>
                  <a:schemeClr val="tx1"/>
                </a:solidFill>
              </a:rPr>
              <a:t>es-un</a:t>
            </a:r>
            <a:r>
              <a:rPr lang="es-ES" altLang="es-AR" sz="2600" dirty="0" smtClean="0">
                <a:solidFill>
                  <a:schemeClr val="tx1"/>
                </a:solidFill>
              </a:rPr>
              <a:t>. Una objeto de clase Empleado está caracterizado por todos los atributos definidos en su clase , pero además </a:t>
            </a:r>
            <a:r>
              <a:rPr lang="es-ES" altLang="es-AR" sz="2600" b="1" dirty="0" smtClean="0">
                <a:solidFill>
                  <a:schemeClr val="tx1"/>
                </a:solidFill>
              </a:rPr>
              <a:t>hereda</a:t>
            </a:r>
            <a:r>
              <a:rPr lang="es-ES" altLang="es-AR" sz="2600" dirty="0" smtClean="0">
                <a:solidFill>
                  <a:schemeClr val="tx1"/>
                </a:solidFill>
              </a:rPr>
              <a:t> los atributos y servicios de la clase Persona.</a:t>
            </a:r>
          </a:p>
          <a:p>
            <a:pPr>
              <a:spcBef>
                <a:spcPct val="50000"/>
              </a:spcBef>
            </a:pPr>
            <a:r>
              <a:rPr lang="es-ES" altLang="es-AR" sz="2600" dirty="0" smtClean="0">
                <a:solidFill>
                  <a:schemeClr val="tx1"/>
                </a:solidFill>
              </a:rPr>
              <a:t>Un objeto de clase Persona no puede recibir mensajes que correspondan a servicios provistos por las clases derivadas. </a:t>
            </a:r>
          </a:p>
        </p:txBody>
      </p:sp>
      <p:sp>
        <p:nvSpPr>
          <p:cNvPr id="5" name="1 Título"/>
          <p:cNvSpPr txBox="1">
            <a:spLocks/>
          </p:cNvSpPr>
          <p:nvPr/>
        </p:nvSpPr>
        <p:spPr>
          <a:xfrm>
            <a:off x="467544" y="0"/>
            <a:ext cx="7931224" cy="1143000"/>
          </a:xfrm>
          <a:prstGeom prst="rect">
            <a:avLst/>
          </a:prstGeom>
        </p:spPr>
        <p:txBody>
          <a:bodyPr anchor="ctr"/>
          <a:lst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a:lstStyle>
          <a:p>
            <a:pPr fontAlgn="auto">
              <a:spcAft>
                <a:spcPts val="0"/>
              </a:spcAft>
              <a:defRPr/>
            </a:pPr>
            <a:r>
              <a:rPr lang="es-ES_tradnl" sz="3600" b="1" dirty="0" smtClean="0">
                <a:solidFill>
                  <a:schemeClr val="tx2">
                    <a:lumMod val="75000"/>
                  </a:schemeClr>
                </a:solidFill>
                <a:latin typeface="Cambria"/>
              </a:rPr>
              <a:t>Caso de Estudio: Clientes y Empleados</a:t>
            </a:r>
            <a:endParaRPr lang="es-AR" sz="3600" b="1" dirty="0">
              <a:solidFill>
                <a:schemeClr val="tx2">
                  <a:lumMod val="75000"/>
                </a:schemeClr>
              </a:solidFill>
              <a:latin typeface="Cambria"/>
            </a:endParaRPr>
          </a:p>
        </p:txBody>
      </p:sp>
    </p:spTree>
    <p:extLst>
      <p:ext uri="{BB962C8B-B14F-4D97-AF65-F5344CB8AC3E}">
        <p14:creationId xmlns:p14="http://schemas.microsoft.com/office/powerpoint/2010/main" val="1264153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Introducción a la Programación Orientada a Objetos</a:t>
            </a:r>
            <a:endParaRPr lang="es-ES"/>
          </a:p>
        </p:txBody>
      </p:sp>
      <p:sp>
        <p:nvSpPr>
          <p:cNvPr id="145410" name="Rectangle 2"/>
          <p:cNvSpPr>
            <a:spLocks noGrp="1" noChangeArrowheads="1"/>
          </p:cNvSpPr>
          <p:nvPr>
            <p:ph type="subTitle" idx="1"/>
          </p:nvPr>
        </p:nvSpPr>
        <p:spPr>
          <a:xfrm>
            <a:off x="539751" y="1125538"/>
            <a:ext cx="7704658" cy="5275262"/>
          </a:xfrm>
        </p:spPr>
        <p:txBody>
          <a:bodyPr>
            <a:normAutofit/>
          </a:bodyPr>
          <a:lstStyle/>
          <a:p>
            <a:pPr algn="l" eaLnBrk="1" hangingPunct="1">
              <a:lnSpc>
                <a:spcPct val="90000"/>
              </a:lnSpc>
              <a:spcBef>
                <a:spcPct val="50000"/>
              </a:spcBef>
            </a:pPr>
            <a:r>
              <a:rPr lang="es-ES" altLang="es-AR" sz="2800" i="1" dirty="0" smtClean="0"/>
              <a:t>La empresa decide establecer un monto por productividad y un presupuesto para cada ejecutivo y un monto diario para viáticos común para todos los ejecutivos.</a:t>
            </a:r>
          </a:p>
          <a:p>
            <a:pPr algn="l" eaLnBrk="1" hangingPunct="1">
              <a:lnSpc>
                <a:spcPct val="90000"/>
              </a:lnSpc>
              <a:spcBef>
                <a:spcPct val="50000"/>
              </a:spcBef>
            </a:pPr>
            <a:r>
              <a:rPr lang="es-ES" altLang="es-AR" sz="2800" i="1" dirty="0" smtClean="0"/>
              <a:t>Además se decide que todos los ejecutivos tengan 20 días de vacaciones. </a:t>
            </a:r>
          </a:p>
          <a:p>
            <a:pPr algn="l" eaLnBrk="1" hangingPunct="1">
              <a:lnSpc>
                <a:spcPct val="90000"/>
              </a:lnSpc>
              <a:spcBef>
                <a:spcPct val="50000"/>
              </a:spcBef>
            </a:pPr>
            <a:r>
              <a:rPr lang="es-ES" altLang="es-AR" sz="2800" i="1" dirty="0" smtClean="0"/>
              <a:t>Cada ejecutivo recibe un premio anual equivalente al 3% de su productividad. </a:t>
            </a:r>
          </a:p>
        </p:txBody>
      </p:sp>
      <p:sp>
        <p:nvSpPr>
          <p:cNvPr id="5" name="1 Título"/>
          <p:cNvSpPr txBox="1">
            <a:spLocks/>
          </p:cNvSpPr>
          <p:nvPr/>
        </p:nvSpPr>
        <p:spPr>
          <a:xfrm>
            <a:off x="467544" y="0"/>
            <a:ext cx="7931224" cy="1143000"/>
          </a:xfrm>
          <a:prstGeom prst="rect">
            <a:avLst/>
          </a:prstGeom>
        </p:spPr>
        <p:txBody>
          <a:bodyPr anchor="ctr"/>
          <a:lst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a:lstStyle>
          <a:p>
            <a:pPr fontAlgn="auto">
              <a:spcAft>
                <a:spcPts val="0"/>
              </a:spcAft>
              <a:defRPr/>
            </a:pPr>
            <a:r>
              <a:rPr lang="es-ES_tradnl" sz="3600" b="1" dirty="0" smtClean="0">
                <a:solidFill>
                  <a:schemeClr val="tx2">
                    <a:lumMod val="75000"/>
                  </a:schemeClr>
                </a:solidFill>
                <a:latin typeface="Cambria"/>
              </a:rPr>
              <a:t>Caso de Estudio: Clientes y Empleados</a:t>
            </a:r>
            <a:endParaRPr lang="es-AR" sz="3600" b="1" dirty="0">
              <a:solidFill>
                <a:schemeClr val="tx2">
                  <a:lumMod val="75000"/>
                </a:schemeClr>
              </a:solidFill>
              <a:latin typeface="Cambria"/>
            </a:endParaRPr>
          </a:p>
        </p:txBody>
      </p:sp>
    </p:spTree>
    <p:extLst>
      <p:ext uri="{BB962C8B-B14F-4D97-AF65-F5344CB8AC3E}">
        <p14:creationId xmlns:p14="http://schemas.microsoft.com/office/powerpoint/2010/main" val="17806780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45410">
                                            <p:txEl>
                                              <p:pRg st="0" end="0"/>
                                            </p:txEl>
                                          </p:spTgt>
                                        </p:tgtEl>
                                        <p:attrNameLst>
                                          <p:attrName>style.visibility</p:attrName>
                                        </p:attrNameLst>
                                      </p:cBhvr>
                                      <p:to>
                                        <p:strVal val="visible"/>
                                      </p:to>
                                    </p:set>
                                    <p:animEffect transition="in" filter="box(in)">
                                      <p:cBhvr>
                                        <p:cTn id="7" dur="500"/>
                                        <p:tgtEl>
                                          <p:spTgt spid="14541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45410">
                                            <p:txEl>
                                              <p:pRg st="1" end="1"/>
                                            </p:txEl>
                                          </p:spTgt>
                                        </p:tgtEl>
                                        <p:attrNameLst>
                                          <p:attrName>style.visibility</p:attrName>
                                        </p:attrNameLst>
                                      </p:cBhvr>
                                      <p:to>
                                        <p:strVal val="visible"/>
                                      </p:to>
                                    </p:set>
                                    <p:animEffect transition="in" filter="box(in)">
                                      <p:cBhvr>
                                        <p:cTn id="12" dur="500"/>
                                        <p:tgtEl>
                                          <p:spTgt spid="1454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45410">
                                            <p:txEl>
                                              <p:pRg st="2" end="2"/>
                                            </p:txEl>
                                          </p:spTgt>
                                        </p:tgtEl>
                                        <p:attrNameLst>
                                          <p:attrName>style.visibility</p:attrName>
                                        </p:attrNameLst>
                                      </p:cBhvr>
                                      <p:to>
                                        <p:strVal val="visible"/>
                                      </p:to>
                                    </p:set>
                                    <p:animEffect transition="in" filter="box(in)">
                                      <p:cBhvr>
                                        <p:cTn id="17" dur="500"/>
                                        <p:tgtEl>
                                          <p:spTgt spid="1454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subTitle" idx="1"/>
          </p:nvPr>
        </p:nvSpPr>
        <p:spPr>
          <a:xfrm>
            <a:off x="467544" y="1052736"/>
            <a:ext cx="7743775" cy="5275263"/>
          </a:xfrm>
        </p:spPr>
        <p:txBody>
          <a:bodyPr>
            <a:noAutofit/>
          </a:bodyPr>
          <a:lstStyle/>
          <a:p>
            <a:pPr algn="l" eaLnBrk="1" hangingPunct="1">
              <a:lnSpc>
                <a:spcPct val="90000"/>
              </a:lnSpc>
              <a:spcBef>
                <a:spcPct val="50000"/>
              </a:spcBef>
            </a:pPr>
            <a:r>
              <a:rPr lang="es-ES" altLang="es-AR" sz="2400" i="1" dirty="0" smtClean="0"/>
              <a:t>Una empresa mantiene información referida a sus </a:t>
            </a:r>
            <a:r>
              <a:rPr lang="es-ES" altLang="es-AR" sz="2400" b="1" i="1" dirty="0" smtClean="0"/>
              <a:t>empleados</a:t>
            </a:r>
            <a:r>
              <a:rPr lang="es-ES" altLang="es-AR" sz="2400" i="1" dirty="0" smtClean="0"/>
              <a:t> y </a:t>
            </a:r>
            <a:r>
              <a:rPr lang="es-ES" altLang="es-AR" sz="2400" b="1" i="1" dirty="0" smtClean="0"/>
              <a:t>clientes</a:t>
            </a:r>
            <a:r>
              <a:rPr lang="es-ES" altLang="es-AR" sz="2400" i="1" dirty="0" smtClean="0"/>
              <a:t>, en el primer caso con el objetivo fundamental de liquidar sueldos y en el segundo para mantener el saldo en cuenta corriente que se actualiza a partir de ventas y cobros. </a:t>
            </a:r>
          </a:p>
          <a:p>
            <a:pPr algn="l" eaLnBrk="1" hangingPunct="1">
              <a:lnSpc>
                <a:spcPct val="90000"/>
              </a:lnSpc>
              <a:spcBef>
                <a:spcPct val="50000"/>
              </a:spcBef>
            </a:pPr>
            <a:r>
              <a:rPr lang="es-ES" altLang="es-AR" sz="2400" i="1" dirty="0" smtClean="0"/>
              <a:t>El sueldo de un empleado se calcula a partir de su antigüedad en la empresa, su salario básico y la cantidad de hijos. Esto es, al salario básico se le suma $1000 si tiene entre 10 y 15 años de antigüedad y $2000 si tiene más de 15 años de antigüedad. A este valor se le suma un valor dado por cada hijo. </a:t>
            </a:r>
          </a:p>
          <a:p>
            <a:pPr algn="l" eaLnBrk="1" hangingPunct="1">
              <a:lnSpc>
                <a:spcPct val="90000"/>
              </a:lnSpc>
              <a:spcBef>
                <a:spcPct val="50000"/>
              </a:spcBef>
            </a:pPr>
            <a:r>
              <a:rPr lang="es-ES" altLang="es-AR" sz="2400" i="1" dirty="0" smtClean="0"/>
              <a:t>Los días de vacaciones se calculan a partir de la antigüedad. Una semana cuando cumple 1 año, 2 semanas cuando cumple 5 años y 3 semanas cuando su antigüedad es mayor a 10 años. </a:t>
            </a:r>
          </a:p>
        </p:txBody>
      </p:sp>
      <p:sp>
        <p:nvSpPr>
          <p:cNvPr id="5" name="1 Título"/>
          <p:cNvSpPr txBox="1">
            <a:spLocks/>
          </p:cNvSpPr>
          <p:nvPr/>
        </p:nvSpPr>
        <p:spPr>
          <a:xfrm>
            <a:off x="457200" y="0"/>
            <a:ext cx="7931224" cy="1143000"/>
          </a:xfrm>
          <a:prstGeom prst="rect">
            <a:avLst/>
          </a:prstGeom>
        </p:spPr>
        <p:txBody>
          <a:bodyPr anchor="ctr"/>
          <a:lst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a:lstStyle>
          <a:p>
            <a:pPr fontAlgn="auto">
              <a:spcAft>
                <a:spcPts val="0"/>
              </a:spcAft>
              <a:defRPr/>
            </a:pPr>
            <a:r>
              <a:rPr lang="es-ES_tradnl" sz="3600" b="1" dirty="0" smtClean="0">
                <a:solidFill>
                  <a:schemeClr val="tx2">
                    <a:lumMod val="75000"/>
                  </a:schemeClr>
                </a:solidFill>
                <a:latin typeface="Cambria"/>
              </a:rPr>
              <a:t>Caso de Estudio: Clientes y Empleados</a:t>
            </a:r>
            <a:endParaRPr lang="es-AR" sz="3600" b="1" dirty="0">
              <a:solidFill>
                <a:schemeClr val="tx2">
                  <a:lumMod val="75000"/>
                </a:schemeClr>
              </a:solidFill>
              <a:latin typeface="Cambria"/>
            </a:endParaRPr>
          </a:p>
        </p:txBody>
      </p:sp>
    </p:spTree>
    <p:extLst>
      <p:ext uri="{BB962C8B-B14F-4D97-AF65-F5344CB8AC3E}">
        <p14:creationId xmlns:p14="http://schemas.microsoft.com/office/powerpoint/2010/main" val="14837857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34146">
                                            <p:txEl>
                                              <p:pRg st="1" end="1"/>
                                            </p:txEl>
                                          </p:spTgt>
                                        </p:tgtEl>
                                        <p:attrNameLst>
                                          <p:attrName>style.visibility</p:attrName>
                                        </p:attrNameLst>
                                      </p:cBhvr>
                                      <p:to>
                                        <p:strVal val="visible"/>
                                      </p:to>
                                    </p:set>
                                    <p:animEffect transition="in" filter="box(in)">
                                      <p:cBhvr>
                                        <p:cTn id="7" dur="500"/>
                                        <p:tgtEl>
                                          <p:spTgt spid="134146">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34146">
                                            <p:txEl>
                                              <p:pRg st="2" end="2"/>
                                            </p:txEl>
                                          </p:spTgt>
                                        </p:tgtEl>
                                        <p:attrNameLst>
                                          <p:attrName>style.visibility</p:attrName>
                                        </p:attrNameLst>
                                      </p:cBhvr>
                                      <p:to>
                                        <p:strVal val="visible"/>
                                      </p:to>
                                    </p:set>
                                    <p:animEffect transition="in" filter="box(in)">
                                      <p:cBhvr>
                                        <p:cTn id="12" dur="500"/>
                                        <p:tgtEl>
                                          <p:spTgt spid="13414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pPr>
              <a:defRPr/>
            </a:pPr>
            <a:r>
              <a:rPr lang="en-US"/>
              <a:t>Introducción a la Programación Orientada a Objetos</a:t>
            </a:r>
            <a:endParaRPr lang="es-ES"/>
          </a:p>
        </p:txBody>
      </p:sp>
      <p:sp>
        <p:nvSpPr>
          <p:cNvPr id="22531" name="Rectangle 2"/>
          <p:cNvSpPr>
            <a:spLocks noChangeArrowheads="1"/>
          </p:cNvSpPr>
          <p:nvPr/>
        </p:nvSpPr>
        <p:spPr bwMode="auto">
          <a:xfrm>
            <a:off x="468313" y="981075"/>
            <a:ext cx="4967287" cy="647700"/>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sz="2000" b="1">
                <a:latin typeface="Arial" pitchFamily="34" charset="0"/>
                <a:cs typeface="Arial" pitchFamily="34" charset="0"/>
              </a:rPr>
              <a:t>Ejecutivo</a:t>
            </a:r>
          </a:p>
        </p:txBody>
      </p:sp>
      <p:sp>
        <p:nvSpPr>
          <p:cNvPr id="22532" name="Rectangle 3"/>
          <p:cNvSpPr>
            <a:spLocks noChangeArrowheads="1"/>
          </p:cNvSpPr>
          <p:nvPr/>
        </p:nvSpPr>
        <p:spPr bwMode="auto">
          <a:xfrm>
            <a:off x="468313" y="1484785"/>
            <a:ext cx="4967287" cy="5184576"/>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None/>
            </a:pPr>
            <a:r>
              <a:rPr lang="es-AR" altLang="es-AR" sz="1800" dirty="0" smtClean="0">
                <a:latin typeface="Arial" pitchFamily="34" charset="0"/>
                <a:cs typeface="Arial" pitchFamily="34" charset="0"/>
              </a:rPr>
              <a:t>&lt;&lt;atributos de clase&gt;&gt;</a:t>
            </a:r>
          </a:p>
          <a:p>
            <a:pPr algn="l" eaLnBrk="1" hangingPunct="1">
              <a:spcBef>
                <a:spcPct val="0"/>
              </a:spcBef>
              <a:buNone/>
            </a:pPr>
            <a:r>
              <a:rPr lang="es-AR" altLang="es-AR" sz="1800" dirty="0" err="1" smtClean="0">
                <a:latin typeface="Arial" pitchFamily="34" charset="0"/>
                <a:cs typeface="Arial" pitchFamily="34" charset="0"/>
              </a:rPr>
              <a:t>viaticos</a:t>
            </a:r>
            <a:r>
              <a:rPr lang="es-AR" altLang="es-AR" sz="1800" dirty="0" smtClean="0">
                <a:latin typeface="Arial" pitchFamily="34" charset="0"/>
                <a:cs typeface="Arial" pitchFamily="34" charset="0"/>
              </a:rPr>
              <a:t> = 1200</a:t>
            </a:r>
          </a:p>
          <a:p>
            <a:pPr algn="l" eaLnBrk="1" hangingPunct="1">
              <a:spcBef>
                <a:spcPct val="0"/>
              </a:spcBef>
              <a:buFontTx/>
              <a:buNone/>
            </a:pPr>
            <a:r>
              <a:rPr lang="es-AR" altLang="es-AR" sz="1800" dirty="0" smtClean="0">
                <a:latin typeface="Arial" pitchFamily="34" charset="0"/>
                <a:cs typeface="Arial" pitchFamily="34" charset="0"/>
              </a:rPr>
              <a:t>&lt;&lt;</a:t>
            </a:r>
            <a:r>
              <a:rPr lang="es-AR" altLang="es-AR" sz="1800" dirty="0">
                <a:latin typeface="Arial" pitchFamily="34" charset="0"/>
                <a:cs typeface="Arial" pitchFamily="34" charset="0"/>
              </a:rPr>
              <a:t>atributos de instancia&gt;&gt;</a:t>
            </a:r>
          </a:p>
          <a:p>
            <a:pPr algn="l" eaLnBrk="1" hangingPunct="1">
              <a:spcBef>
                <a:spcPct val="0"/>
              </a:spcBef>
              <a:buFontTx/>
              <a:buNone/>
            </a:pPr>
            <a:r>
              <a:rPr lang="es-ES_tradnl" altLang="es-AR" sz="1800" dirty="0" err="1">
                <a:latin typeface="Arial" pitchFamily="34" charset="0"/>
                <a:cs typeface="Arial" pitchFamily="34" charset="0"/>
              </a:rPr>
              <a:t>productividad:real</a:t>
            </a:r>
            <a:endParaRPr lang="es-AR" altLang="es-AR" sz="1800" dirty="0">
              <a:latin typeface="Arial" pitchFamily="34" charset="0"/>
              <a:cs typeface="Arial" pitchFamily="34" charset="0"/>
            </a:endParaRPr>
          </a:p>
          <a:p>
            <a:pPr algn="l" eaLnBrk="1" hangingPunct="1">
              <a:spcBef>
                <a:spcPct val="0"/>
              </a:spcBef>
              <a:buFontTx/>
              <a:buNone/>
            </a:pPr>
            <a:r>
              <a:rPr lang="es-AR" altLang="es-AR" sz="1800" dirty="0">
                <a:latin typeface="Arial" pitchFamily="34" charset="0"/>
                <a:cs typeface="Arial" pitchFamily="34" charset="0"/>
              </a:rPr>
              <a:t>presupuesto : real</a:t>
            </a:r>
          </a:p>
          <a:p>
            <a:pPr algn="l" eaLnBrk="1" hangingPunct="1">
              <a:spcBef>
                <a:spcPct val="0"/>
              </a:spcBef>
              <a:buFontTx/>
              <a:buNone/>
            </a:pPr>
            <a:r>
              <a:rPr lang="es-AR" altLang="es-AR" sz="1800" dirty="0" smtClean="0">
                <a:latin typeface="Arial" pitchFamily="34" charset="0"/>
                <a:cs typeface="Arial" pitchFamily="34" charset="0"/>
              </a:rPr>
              <a:t>&lt;&lt;</a:t>
            </a:r>
            <a:r>
              <a:rPr lang="es-AR" altLang="es-AR" sz="1800" dirty="0">
                <a:latin typeface="Arial" pitchFamily="34" charset="0"/>
                <a:cs typeface="Arial" pitchFamily="34" charset="0"/>
              </a:rPr>
              <a:t>Constructores</a:t>
            </a:r>
            <a:r>
              <a:rPr lang="es-AR" altLang="es-AR" sz="1800" dirty="0" smtClean="0">
                <a:latin typeface="Arial" pitchFamily="34" charset="0"/>
                <a:cs typeface="Arial" pitchFamily="34" charset="0"/>
              </a:rPr>
              <a:t>&gt;&gt;</a:t>
            </a:r>
          </a:p>
          <a:p>
            <a:pPr algn="l" eaLnBrk="1" hangingPunct="1">
              <a:spcBef>
                <a:spcPct val="0"/>
              </a:spcBef>
              <a:buFontTx/>
              <a:buNone/>
            </a:pPr>
            <a:r>
              <a:rPr lang="es-AR" altLang="es-AR" sz="1800" dirty="0" smtClean="0">
                <a:solidFill>
                  <a:srgbClr val="000000"/>
                </a:solidFill>
                <a:latin typeface="Arial" pitchFamily="34" charset="0"/>
                <a:cs typeface="Arial" pitchFamily="34" charset="0"/>
              </a:rPr>
              <a:t>Ejecutivo(</a:t>
            </a:r>
            <a:r>
              <a:rPr lang="es-AR" altLang="es-AR" sz="1800" dirty="0" err="1" smtClean="0">
                <a:solidFill>
                  <a:srgbClr val="000000"/>
                </a:solidFill>
                <a:latin typeface="Arial" pitchFamily="34" charset="0"/>
                <a:cs typeface="Arial" pitchFamily="34" charset="0"/>
              </a:rPr>
              <a:t>nom:String,cn:String</a:t>
            </a:r>
            <a:r>
              <a:rPr lang="es-AR" altLang="es-AR" sz="1800" dirty="0" smtClean="0">
                <a:solidFill>
                  <a:srgbClr val="000000"/>
                </a:solidFill>
                <a:latin typeface="Arial" pitchFamily="34" charset="0"/>
                <a:cs typeface="Arial" pitchFamily="34" charset="0"/>
              </a:rPr>
              <a:t>,</a:t>
            </a:r>
          </a:p>
          <a:p>
            <a:pPr algn="l" eaLnBrk="1" hangingPunct="1">
              <a:spcBef>
                <a:spcPct val="0"/>
              </a:spcBef>
              <a:buFontTx/>
              <a:buNone/>
            </a:pPr>
            <a:r>
              <a:rPr lang="es-AR" altLang="es-AR" sz="1800" dirty="0" smtClean="0">
                <a:solidFill>
                  <a:srgbClr val="000000"/>
                </a:solidFill>
                <a:latin typeface="Arial" pitchFamily="34" charset="0"/>
                <a:cs typeface="Arial" pitchFamily="34" charset="0"/>
              </a:rPr>
              <a:t>                  t:String,e:String,</a:t>
            </a:r>
          </a:p>
          <a:p>
            <a:pPr algn="l" eaLnBrk="1" hangingPunct="1">
              <a:spcBef>
                <a:spcPct val="0"/>
              </a:spcBef>
              <a:buFontTx/>
              <a:buNone/>
            </a:pPr>
            <a:r>
              <a:rPr lang="es-AR" altLang="es-AR" sz="1800" dirty="0" smtClean="0">
                <a:solidFill>
                  <a:srgbClr val="000000"/>
                </a:solidFill>
                <a:latin typeface="Arial" pitchFamily="34" charset="0"/>
                <a:cs typeface="Arial" pitchFamily="34" charset="0"/>
              </a:rPr>
              <a:t>                  b: </a:t>
            </a:r>
            <a:r>
              <a:rPr lang="es-AR" altLang="es-AR" sz="1800" dirty="0" err="1" smtClean="0">
                <a:solidFill>
                  <a:srgbClr val="000000"/>
                </a:solidFill>
                <a:latin typeface="Arial" pitchFamily="34" charset="0"/>
                <a:cs typeface="Arial" pitchFamily="34" charset="0"/>
              </a:rPr>
              <a:t>real,ch:entero</a:t>
            </a:r>
            <a:r>
              <a:rPr lang="es-AR" altLang="es-AR" sz="1800" dirty="0" smtClean="0">
                <a:solidFill>
                  <a:srgbClr val="000000"/>
                </a:solidFill>
                <a:latin typeface="Arial" pitchFamily="34" charset="0"/>
                <a:cs typeface="Arial" pitchFamily="34" charset="0"/>
              </a:rPr>
              <a:t>,</a:t>
            </a:r>
          </a:p>
          <a:p>
            <a:pPr algn="l" eaLnBrk="1" hangingPunct="1">
              <a:spcBef>
                <a:spcPct val="0"/>
              </a:spcBef>
              <a:buFontTx/>
              <a:buNone/>
            </a:pPr>
            <a:r>
              <a:rPr lang="es-AR" altLang="es-AR" sz="1800" dirty="0" smtClean="0">
                <a:solidFill>
                  <a:srgbClr val="000000"/>
                </a:solidFill>
                <a:latin typeface="Arial" pitchFamily="34" charset="0"/>
                <a:cs typeface="Arial" pitchFamily="34" charset="0"/>
              </a:rPr>
              <a:t>                  fi : Fecha, </a:t>
            </a:r>
          </a:p>
          <a:p>
            <a:pPr algn="l" eaLnBrk="1" hangingPunct="1">
              <a:spcBef>
                <a:spcPct val="0"/>
              </a:spcBef>
              <a:buFontTx/>
              <a:buNone/>
            </a:pPr>
            <a:r>
              <a:rPr lang="es-AR" altLang="es-AR" sz="1800" dirty="0" smtClean="0">
                <a:solidFill>
                  <a:srgbClr val="000000"/>
                </a:solidFill>
                <a:latin typeface="Arial" pitchFamily="34" charset="0"/>
                <a:cs typeface="Arial" pitchFamily="34" charset="0"/>
              </a:rPr>
              <a:t>                  </a:t>
            </a:r>
            <a:r>
              <a:rPr lang="es-AR" altLang="es-AR" sz="1800" dirty="0" err="1" smtClean="0">
                <a:solidFill>
                  <a:srgbClr val="000000"/>
                </a:solidFill>
                <a:latin typeface="Arial" pitchFamily="34" charset="0"/>
                <a:cs typeface="Arial" pitchFamily="34" charset="0"/>
              </a:rPr>
              <a:t>pre:real</a:t>
            </a:r>
            <a:r>
              <a:rPr lang="es-AR" altLang="es-AR" sz="1800" dirty="0" smtClean="0">
                <a:solidFill>
                  <a:srgbClr val="000000"/>
                </a:solidFill>
                <a:latin typeface="Arial" pitchFamily="34" charset="0"/>
                <a:cs typeface="Arial" pitchFamily="34" charset="0"/>
              </a:rPr>
              <a:t>)</a:t>
            </a:r>
          </a:p>
          <a:p>
            <a:pPr algn="l" eaLnBrk="1" hangingPunct="1">
              <a:spcBef>
                <a:spcPct val="0"/>
              </a:spcBef>
              <a:buFontTx/>
              <a:buNone/>
            </a:pPr>
            <a:r>
              <a:rPr lang="es-AR" altLang="es-AR" sz="1800" dirty="0" smtClean="0">
                <a:latin typeface="Arial" pitchFamily="34" charset="0"/>
                <a:cs typeface="Arial" pitchFamily="34" charset="0"/>
              </a:rPr>
              <a:t>&lt;&lt;</a:t>
            </a:r>
            <a:r>
              <a:rPr lang="es-AR" altLang="es-AR" sz="1800" dirty="0">
                <a:latin typeface="Arial" pitchFamily="34" charset="0"/>
                <a:cs typeface="Arial" pitchFamily="34" charset="0"/>
              </a:rPr>
              <a:t>Comandos&gt;&gt;</a:t>
            </a:r>
          </a:p>
          <a:p>
            <a:pPr algn="l" eaLnBrk="1" hangingPunct="1">
              <a:spcBef>
                <a:spcPct val="0"/>
              </a:spcBef>
              <a:buFontTx/>
              <a:buNone/>
            </a:pPr>
            <a:r>
              <a:rPr lang="es-AR" altLang="es-AR" sz="1800" dirty="0" err="1" smtClean="0">
                <a:latin typeface="Arial" pitchFamily="34" charset="0"/>
                <a:cs typeface="Arial" pitchFamily="34" charset="0"/>
              </a:rPr>
              <a:t>establecerProductividad</a:t>
            </a:r>
            <a:r>
              <a:rPr lang="es-AR" altLang="es-AR" sz="1800" dirty="0" smtClean="0">
                <a:latin typeface="Arial" pitchFamily="34" charset="0"/>
                <a:cs typeface="Arial" pitchFamily="34" charset="0"/>
              </a:rPr>
              <a:t> </a:t>
            </a:r>
            <a:r>
              <a:rPr lang="es-AR" altLang="es-AR" sz="1800" dirty="0">
                <a:latin typeface="Arial" pitchFamily="34" charset="0"/>
                <a:cs typeface="Arial" pitchFamily="34" charset="0"/>
              </a:rPr>
              <a:t>(p:real )</a:t>
            </a:r>
          </a:p>
          <a:p>
            <a:pPr algn="l" eaLnBrk="1" hangingPunct="1">
              <a:spcBef>
                <a:spcPct val="0"/>
              </a:spcBef>
              <a:buFontTx/>
              <a:buNone/>
            </a:pPr>
            <a:r>
              <a:rPr lang="es-AR" altLang="es-AR" sz="1800" dirty="0" err="1">
                <a:latin typeface="Arial" pitchFamily="34" charset="0"/>
                <a:cs typeface="Arial" pitchFamily="34" charset="0"/>
              </a:rPr>
              <a:t>aumentarPresupuesto</a:t>
            </a:r>
            <a:r>
              <a:rPr lang="es-AR" altLang="es-AR" sz="1800" dirty="0">
                <a:latin typeface="Arial" pitchFamily="34" charset="0"/>
                <a:cs typeface="Arial" pitchFamily="34" charset="0"/>
              </a:rPr>
              <a:t> (</a:t>
            </a:r>
            <a:r>
              <a:rPr lang="es-AR" altLang="es-AR" sz="1800" dirty="0" err="1">
                <a:latin typeface="Arial" pitchFamily="34" charset="0"/>
                <a:cs typeface="Arial" pitchFamily="34" charset="0"/>
              </a:rPr>
              <a:t>a:real</a:t>
            </a:r>
            <a:r>
              <a:rPr lang="es-AR" altLang="es-AR" sz="1800" dirty="0">
                <a:latin typeface="Arial" pitchFamily="34" charset="0"/>
                <a:cs typeface="Arial" pitchFamily="34" charset="0"/>
              </a:rPr>
              <a:t> )…</a:t>
            </a:r>
          </a:p>
          <a:p>
            <a:pPr algn="l" eaLnBrk="1" hangingPunct="1">
              <a:spcBef>
                <a:spcPct val="0"/>
              </a:spcBef>
              <a:buFontTx/>
              <a:buNone/>
            </a:pPr>
            <a:r>
              <a:rPr lang="es-AR" altLang="es-AR" sz="1800" dirty="0">
                <a:latin typeface="Arial" pitchFamily="34" charset="0"/>
                <a:cs typeface="Arial" pitchFamily="34" charset="0"/>
              </a:rPr>
              <a:t>&lt;&lt;Consultas&gt;&gt;</a:t>
            </a:r>
          </a:p>
          <a:p>
            <a:pPr algn="l" eaLnBrk="1" hangingPunct="1">
              <a:spcBef>
                <a:spcPct val="0"/>
              </a:spcBef>
              <a:buFontTx/>
              <a:buNone/>
            </a:pPr>
            <a:r>
              <a:rPr lang="es-AR" altLang="es-AR" sz="1800" dirty="0" err="1" smtClean="0">
                <a:latin typeface="Arial" pitchFamily="34" charset="0"/>
                <a:cs typeface="Arial" pitchFamily="34" charset="0"/>
              </a:rPr>
              <a:t>obtenerPres</a:t>
            </a:r>
            <a:r>
              <a:rPr lang="es-AR" altLang="es-AR" sz="1800" dirty="0" smtClean="0">
                <a:latin typeface="Arial" pitchFamily="34" charset="0"/>
                <a:cs typeface="Arial" pitchFamily="34" charset="0"/>
              </a:rPr>
              <a:t> </a:t>
            </a:r>
            <a:r>
              <a:rPr lang="es-AR" altLang="es-AR" sz="1800" dirty="0">
                <a:latin typeface="Arial" pitchFamily="34" charset="0"/>
                <a:cs typeface="Arial" pitchFamily="34" charset="0"/>
              </a:rPr>
              <a:t>() : real</a:t>
            </a:r>
          </a:p>
          <a:p>
            <a:pPr algn="l" eaLnBrk="1" hangingPunct="1">
              <a:spcBef>
                <a:spcPct val="0"/>
              </a:spcBef>
              <a:buFontTx/>
              <a:buNone/>
            </a:pPr>
            <a:r>
              <a:rPr lang="es-AR" altLang="es-AR" sz="1800" dirty="0" err="1" smtClean="0">
                <a:solidFill>
                  <a:srgbClr val="FF0000"/>
                </a:solidFill>
                <a:latin typeface="Arial" pitchFamily="34" charset="0"/>
                <a:cs typeface="Arial" pitchFamily="34" charset="0"/>
              </a:rPr>
              <a:t>diasVacaciones</a:t>
            </a:r>
            <a:r>
              <a:rPr lang="es-AR" altLang="es-AR" sz="1800" dirty="0" smtClean="0">
                <a:solidFill>
                  <a:srgbClr val="FF0000"/>
                </a:solidFill>
                <a:latin typeface="Arial" pitchFamily="34" charset="0"/>
                <a:cs typeface="Arial" pitchFamily="34" charset="0"/>
              </a:rPr>
              <a:t> </a:t>
            </a:r>
            <a:r>
              <a:rPr lang="es-AR" altLang="es-AR" sz="1800" dirty="0">
                <a:solidFill>
                  <a:srgbClr val="FF0000"/>
                </a:solidFill>
                <a:latin typeface="Arial" pitchFamily="34" charset="0"/>
                <a:cs typeface="Arial" pitchFamily="34" charset="0"/>
              </a:rPr>
              <a:t>() : </a:t>
            </a:r>
            <a:r>
              <a:rPr lang="es-AR" altLang="es-AR" sz="1800" dirty="0" smtClean="0">
                <a:solidFill>
                  <a:srgbClr val="FF0000"/>
                </a:solidFill>
                <a:latin typeface="Arial" pitchFamily="34" charset="0"/>
                <a:cs typeface="Arial" pitchFamily="34" charset="0"/>
              </a:rPr>
              <a:t>entero</a:t>
            </a:r>
          </a:p>
          <a:p>
            <a:pPr algn="l" eaLnBrk="1" hangingPunct="1">
              <a:spcBef>
                <a:spcPct val="0"/>
              </a:spcBef>
              <a:buFontTx/>
              <a:buNone/>
            </a:pPr>
            <a:r>
              <a:rPr lang="es-AR" altLang="es-AR" sz="1800" dirty="0" err="1" smtClean="0">
                <a:solidFill>
                  <a:srgbClr val="FF0000"/>
                </a:solidFill>
                <a:latin typeface="Arial" pitchFamily="34" charset="0"/>
                <a:cs typeface="Arial" pitchFamily="34" charset="0"/>
              </a:rPr>
              <a:t>premioAnual</a:t>
            </a:r>
            <a:r>
              <a:rPr lang="es-AR" altLang="es-AR" sz="1800" dirty="0" smtClean="0">
                <a:solidFill>
                  <a:srgbClr val="FF0000"/>
                </a:solidFill>
                <a:latin typeface="Arial" pitchFamily="34" charset="0"/>
                <a:cs typeface="Arial" pitchFamily="34" charset="0"/>
              </a:rPr>
              <a:t>(): real</a:t>
            </a:r>
            <a:endParaRPr lang="es-AR" altLang="es-AR" sz="1800" dirty="0">
              <a:solidFill>
                <a:srgbClr val="FF0000"/>
              </a:solidFill>
              <a:latin typeface="Arial" pitchFamily="34" charset="0"/>
              <a:cs typeface="Arial" pitchFamily="34" charset="0"/>
            </a:endParaRPr>
          </a:p>
        </p:txBody>
      </p:sp>
      <p:sp>
        <p:nvSpPr>
          <p:cNvPr id="7" name="Rectangle 6"/>
          <p:cNvSpPr/>
          <p:nvPr/>
        </p:nvSpPr>
        <p:spPr>
          <a:xfrm>
            <a:off x="4932040" y="4941168"/>
            <a:ext cx="3024336" cy="792089"/>
          </a:xfrm>
          <a:prstGeom prst="rect">
            <a:avLst/>
          </a:prstGeom>
        </p:spPr>
        <p:style>
          <a:lnRef idx="2">
            <a:schemeClr val="dk1"/>
          </a:lnRef>
          <a:fillRef idx="1">
            <a:schemeClr val="lt1"/>
          </a:fillRef>
          <a:effectRef idx="0">
            <a:schemeClr val="dk1"/>
          </a:effectRef>
          <a:fontRef idx="minor">
            <a:schemeClr val="dk1"/>
          </a:fontRef>
        </p:style>
        <p:txBody>
          <a:bodyPr anchor="ctr"/>
          <a:lstStyle/>
          <a:p>
            <a:pPr>
              <a:defRPr/>
            </a:pPr>
            <a:endParaRPr lang="es-ES" dirty="0">
              <a:solidFill>
                <a:schemeClr val="tx1"/>
              </a:solidFill>
              <a:latin typeface="Arial" pitchFamily="34" charset="0"/>
              <a:cs typeface="Arial" pitchFamily="34" charset="0"/>
            </a:endParaRPr>
          </a:p>
          <a:p>
            <a:pPr>
              <a:defRPr/>
            </a:pPr>
            <a:r>
              <a:rPr lang="es-AR" altLang="es-AR" dirty="0" err="1" smtClean="0">
                <a:solidFill>
                  <a:schemeClr val="tx1"/>
                </a:solidFill>
                <a:latin typeface="Arial" pitchFamily="34" charset="0"/>
                <a:cs typeface="Arial" pitchFamily="34" charset="0"/>
              </a:rPr>
              <a:t>diasVacaciones</a:t>
            </a:r>
            <a:r>
              <a:rPr lang="es-AR" altLang="es-AR" dirty="0" smtClean="0">
                <a:solidFill>
                  <a:schemeClr val="tx1"/>
                </a:solidFill>
                <a:latin typeface="Arial" pitchFamily="34" charset="0"/>
                <a:cs typeface="Arial" pitchFamily="34" charset="0"/>
              </a:rPr>
              <a:t> () : entero</a:t>
            </a:r>
          </a:p>
          <a:p>
            <a:pPr>
              <a:defRPr/>
            </a:pPr>
            <a:r>
              <a:rPr lang="en-US" dirty="0" smtClean="0">
                <a:solidFill>
                  <a:schemeClr val="tx1"/>
                </a:solidFill>
                <a:latin typeface="Arial" pitchFamily="34" charset="0"/>
                <a:cs typeface="Arial" pitchFamily="34" charset="0"/>
              </a:rPr>
              <a:t>20 </a:t>
            </a:r>
            <a:r>
              <a:rPr lang="en-US" dirty="0" err="1">
                <a:solidFill>
                  <a:schemeClr val="tx1"/>
                </a:solidFill>
                <a:latin typeface="Arial" pitchFamily="34" charset="0"/>
                <a:cs typeface="Arial" pitchFamily="34" charset="0"/>
              </a:rPr>
              <a:t>días</a:t>
            </a:r>
            <a:r>
              <a:rPr lang="en-US" dirty="0">
                <a:solidFill>
                  <a:schemeClr val="tx1"/>
                </a:solidFill>
                <a:latin typeface="Arial" pitchFamily="34" charset="0"/>
                <a:cs typeface="Arial" pitchFamily="34" charset="0"/>
              </a:rPr>
              <a:t> </a:t>
            </a:r>
          </a:p>
          <a:p>
            <a:pPr algn="ctr">
              <a:defRPr/>
            </a:pPr>
            <a:endParaRPr lang="en-US" dirty="0"/>
          </a:p>
        </p:txBody>
      </p:sp>
      <p:sp>
        <p:nvSpPr>
          <p:cNvPr id="14" name="1 Título"/>
          <p:cNvSpPr txBox="1">
            <a:spLocks/>
          </p:cNvSpPr>
          <p:nvPr/>
        </p:nvSpPr>
        <p:spPr>
          <a:xfrm>
            <a:off x="467544" y="0"/>
            <a:ext cx="7931224" cy="1143000"/>
          </a:xfrm>
          <a:prstGeom prst="rect">
            <a:avLst/>
          </a:prstGeom>
        </p:spPr>
        <p:txBody>
          <a:bodyPr anchor="ctr"/>
          <a:lst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a:lstStyle>
          <a:p>
            <a:pPr fontAlgn="auto">
              <a:spcAft>
                <a:spcPts val="0"/>
              </a:spcAft>
              <a:defRPr/>
            </a:pPr>
            <a:r>
              <a:rPr lang="es-ES_tradnl" sz="3600" b="1" dirty="0" smtClean="0">
                <a:solidFill>
                  <a:schemeClr val="tx2">
                    <a:lumMod val="75000"/>
                  </a:schemeClr>
                </a:solidFill>
                <a:latin typeface="Cambria"/>
              </a:rPr>
              <a:t>Caso de Estudio: Clientes y Empleados</a:t>
            </a:r>
            <a:endParaRPr lang="es-AR" sz="3600" b="1" dirty="0">
              <a:solidFill>
                <a:schemeClr val="tx2">
                  <a:lumMod val="75000"/>
                </a:schemeClr>
              </a:solidFill>
              <a:latin typeface="Cambria"/>
            </a:endParaRPr>
          </a:p>
        </p:txBody>
      </p:sp>
      <p:sp>
        <p:nvSpPr>
          <p:cNvPr id="17" name="Rectangle 6"/>
          <p:cNvSpPr/>
          <p:nvPr/>
        </p:nvSpPr>
        <p:spPr>
          <a:xfrm>
            <a:off x="4932040" y="5805264"/>
            <a:ext cx="3024336" cy="72008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es-ES" sz="2200" i="1" dirty="0"/>
          </a:p>
          <a:p>
            <a:pPr>
              <a:defRPr/>
            </a:pPr>
            <a:r>
              <a:rPr lang="es-AR" altLang="es-AR" dirty="0" err="1" smtClean="0">
                <a:solidFill>
                  <a:schemeClr val="tx1"/>
                </a:solidFill>
                <a:latin typeface="Arial" pitchFamily="34" charset="0"/>
                <a:cs typeface="Arial" pitchFamily="34" charset="0"/>
              </a:rPr>
              <a:t>premioAnual</a:t>
            </a:r>
            <a:r>
              <a:rPr lang="es-AR" altLang="es-AR" dirty="0" smtClean="0">
                <a:solidFill>
                  <a:schemeClr val="tx1"/>
                </a:solidFill>
                <a:latin typeface="Arial" pitchFamily="34" charset="0"/>
                <a:cs typeface="Arial" pitchFamily="34" charset="0"/>
              </a:rPr>
              <a:t>(): real</a:t>
            </a:r>
          </a:p>
          <a:p>
            <a:pPr>
              <a:defRPr/>
            </a:pPr>
            <a:r>
              <a:rPr lang="en-US" altLang="es-AR" dirty="0" smtClean="0">
                <a:solidFill>
                  <a:schemeClr val="tx1"/>
                </a:solidFill>
                <a:latin typeface="Arial" pitchFamily="34" charset="0"/>
                <a:cs typeface="Arial" pitchFamily="34" charset="0"/>
              </a:rPr>
              <a:t>El 3% de la </a:t>
            </a:r>
            <a:r>
              <a:rPr lang="en-US" altLang="es-AR" dirty="0" err="1" smtClean="0">
                <a:solidFill>
                  <a:schemeClr val="tx1"/>
                </a:solidFill>
                <a:latin typeface="Arial" pitchFamily="34" charset="0"/>
                <a:cs typeface="Arial" pitchFamily="34" charset="0"/>
              </a:rPr>
              <a:t>productividad</a:t>
            </a:r>
            <a:endParaRPr lang="en-US" altLang="es-AR" dirty="0">
              <a:solidFill>
                <a:schemeClr val="tx1"/>
              </a:solidFill>
              <a:latin typeface="Arial" pitchFamily="34" charset="0"/>
              <a:cs typeface="Arial" pitchFamily="34" charset="0"/>
            </a:endParaRPr>
          </a:p>
          <a:p>
            <a:pPr>
              <a:defRPr/>
            </a:pPr>
            <a:endParaRPr lang="en-US" altLang="es-AR"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1899264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pPr>
              <a:defRPr/>
            </a:pPr>
            <a:r>
              <a:rPr lang="en-US"/>
              <a:t>Introducción a la Programación Orientada a Objetos</a:t>
            </a:r>
            <a:endParaRPr lang="es-ES"/>
          </a:p>
        </p:txBody>
      </p:sp>
      <p:sp>
        <p:nvSpPr>
          <p:cNvPr id="24579" name="Rectangle 5"/>
          <p:cNvSpPr>
            <a:spLocks noChangeArrowheads="1"/>
          </p:cNvSpPr>
          <p:nvPr/>
        </p:nvSpPr>
        <p:spPr bwMode="auto">
          <a:xfrm>
            <a:off x="3154363" y="1189038"/>
            <a:ext cx="2514600" cy="776287"/>
          </a:xfrm>
          <a:prstGeom prst="rect">
            <a:avLst/>
          </a:prstGeom>
          <a:solidFill>
            <a:schemeClr val="tx2">
              <a:lumMod val="20000"/>
              <a:lumOff val="80000"/>
            </a:schemeClr>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n-US" altLang="es-AR"/>
              <a:t>Persona</a:t>
            </a:r>
          </a:p>
        </p:txBody>
      </p:sp>
      <p:sp>
        <p:nvSpPr>
          <p:cNvPr id="9" name="Right Arrow 8"/>
          <p:cNvSpPr/>
          <p:nvPr/>
        </p:nvSpPr>
        <p:spPr>
          <a:xfrm rot="18592663">
            <a:off x="2802731" y="2401095"/>
            <a:ext cx="1463675" cy="512762"/>
          </a:xfrm>
          <a:prstGeom prst="rightArrow">
            <a:avLst>
              <a:gd name="adj1" fmla="val 0"/>
              <a:gd name="adj2" fmla="val 56679"/>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p>
        </p:txBody>
      </p:sp>
      <p:sp>
        <p:nvSpPr>
          <p:cNvPr id="10" name="Right Arrow 9"/>
          <p:cNvSpPr/>
          <p:nvPr/>
        </p:nvSpPr>
        <p:spPr>
          <a:xfrm rot="13589835">
            <a:off x="4241006" y="2374107"/>
            <a:ext cx="1463675" cy="512762"/>
          </a:xfrm>
          <a:prstGeom prst="rightArrow">
            <a:avLst>
              <a:gd name="adj1" fmla="val 0"/>
              <a:gd name="adj2" fmla="val 56679"/>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p>
        </p:txBody>
      </p:sp>
      <p:sp>
        <p:nvSpPr>
          <p:cNvPr id="11" name="1 Título"/>
          <p:cNvSpPr txBox="1">
            <a:spLocks/>
          </p:cNvSpPr>
          <p:nvPr/>
        </p:nvSpPr>
        <p:spPr>
          <a:xfrm>
            <a:off x="467544" y="0"/>
            <a:ext cx="7931224" cy="1143000"/>
          </a:xfrm>
          <a:prstGeom prst="rect">
            <a:avLst/>
          </a:prstGeom>
        </p:spPr>
        <p:txBody>
          <a:bodyPr anchor="ctr"/>
          <a:lst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a:lstStyle>
          <a:p>
            <a:pPr fontAlgn="auto">
              <a:spcAft>
                <a:spcPts val="0"/>
              </a:spcAft>
              <a:defRPr/>
            </a:pPr>
            <a:r>
              <a:rPr lang="es-ES_tradnl" sz="3600" b="1" dirty="0" smtClean="0">
                <a:solidFill>
                  <a:schemeClr val="tx2">
                    <a:lumMod val="75000"/>
                  </a:schemeClr>
                </a:solidFill>
                <a:latin typeface="Cambria"/>
              </a:rPr>
              <a:t>Caso de Estudio: Clientes y Empleados</a:t>
            </a:r>
            <a:endParaRPr lang="es-AR" sz="3600" b="1" dirty="0">
              <a:solidFill>
                <a:schemeClr val="tx2">
                  <a:lumMod val="75000"/>
                </a:schemeClr>
              </a:solidFill>
              <a:latin typeface="Cambria"/>
            </a:endParaRPr>
          </a:p>
        </p:txBody>
      </p:sp>
      <p:sp>
        <p:nvSpPr>
          <p:cNvPr id="12" name="Rectangle 6"/>
          <p:cNvSpPr>
            <a:spLocks noChangeArrowheads="1"/>
          </p:cNvSpPr>
          <p:nvPr/>
        </p:nvSpPr>
        <p:spPr bwMode="auto">
          <a:xfrm>
            <a:off x="1646238" y="2972569"/>
            <a:ext cx="2514600" cy="776288"/>
          </a:xfrm>
          <a:prstGeom prst="rect">
            <a:avLst/>
          </a:prstGeom>
          <a:solidFill>
            <a:schemeClr val="tx2">
              <a:lumMod val="20000"/>
              <a:lumOff val="80000"/>
            </a:schemeClr>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n-US" altLang="es-AR"/>
              <a:t>Cliente</a:t>
            </a:r>
          </a:p>
        </p:txBody>
      </p:sp>
      <p:sp>
        <p:nvSpPr>
          <p:cNvPr id="14" name="Rectangle 7"/>
          <p:cNvSpPr>
            <a:spLocks noChangeArrowheads="1"/>
          </p:cNvSpPr>
          <p:nvPr/>
        </p:nvSpPr>
        <p:spPr bwMode="auto">
          <a:xfrm>
            <a:off x="4525963" y="2924944"/>
            <a:ext cx="2514600" cy="776288"/>
          </a:xfrm>
          <a:prstGeom prst="rect">
            <a:avLst/>
          </a:prstGeom>
          <a:solidFill>
            <a:schemeClr val="tx2">
              <a:lumMod val="20000"/>
              <a:lumOff val="80000"/>
            </a:schemeClr>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n-US" altLang="es-AR"/>
              <a:t>Empleado</a:t>
            </a:r>
          </a:p>
        </p:txBody>
      </p:sp>
      <p:sp>
        <p:nvSpPr>
          <p:cNvPr id="15" name="Right Arrow 12"/>
          <p:cNvSpPr/>
          <p:nvPr/>
        </p:nvSpPr>
        <p:spPr>
          <a:xfrm rot="16200000">
            <a:off x="5121771" y="3986485"/>
            <a:ext cx="953270" cy="395461"/>
          </a:xfrm>
          <a:prstGeom prst="rightArrow">
            <a:avLst>
              <a:gd name="adj1" fmla="val 0"/>
              <a:gd name="adj2" fmla="val 56679"/>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p>
        </p:txBody>
      </p:sp>
      <p:sp>
        <p:nvSpPr>
          <p:cNvPr id="16" name="Rectangle 7"/>
          <p:cNvSpPr>
            <a:spLocks noChangeArrowheads="1"/>
          </p:cNvSpPr>
          <p:nvPr/>
        </p:nvSpPr>
        <p:spPr bwMode="auto">
          <a:xfrm>
            <a:off x="4499992" y="4281289"/>
            <a:ext cx="2514600" cy="776287"/>
          </a:xfrm>
          <a:prstGeom prst="rect">
            <a:avLst/>
          </a:prstGeom>
          <a:solidFill>
            <a:schemeClr val="tx2">
              <a:lumMod val="20000"/>
              <a:lumOff val="80000"/>
            </a:schemeClr>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n-US" altLang="es-AR"/>
              <a:t>Ejecutivo</a:t>
            </a:r>
          </a:p>
        </p:txBody>
      </p:sp>
      <p:sp>
        <p:nvSpPr>
          <p:cNvPr id="21" name="Rectangle 2"/>
          <p:cNvSpPr>
            <a:spLocks noGrp="1" noChangeArrowheads="1"/>
          </p:cNvSpPr>
          <p:nvPr>
            <p:ph type="subTitle" idx="1"/>
          </p:nvPr>
        </p:nvSpPr>
        <p:spPr>
          <a:xfrm>
            <a:off x="539552" y="5157193"/>
            <a:ext cx="7651700" cy="1512168"/>
          </a:xfrm>
        </p:spPr>
        <p:txBody>
          <a:bodyPr>
            <a:normAutofit/>
          </a:bodyPr>
          <a:lstStyle/>
          <a:p>
            <a:pPr>
              <a:spcBef>
                <a:spcPct val="50000"/>
              </a:spcBef>
            </a:pPr>
            <a:r>
              <a:rPr lang="es-ES" altLang="es-AR" sz="2600" dirty="0" smtClean="0">
                <a:solidFill>
                  <a:schemeClr val="tx1"/>
                </a:solidFill>
              </a:rPr>
              <a:t>La clase Ejecutivo especializa a la clase Persona.</a:t>
            </a:r>
            <a:br>
              <a:rPr lang="es-ES" altLang="es-AR" sz="2600" dirty="0" smtClean="0">
                <a:solidFill>
                  <a:schemeClr val="tx1"/>
                </a:solidFill>
              </a:rPr>
            </a:br>
            <a:r>
              <a:rPr lang="es-ES" altLang="es-AR" sz="2600" dirty="0" smtClean="0">
                <a:solidFill>
                  <a:schemeClr val="tx1"/>
                </a:solidFill>
              </a:rPr>
              <a:t>Todo objeto de clase Ejecutivo es también instancia de las clases Empleado y Persona. </a:t>
            </a:r>
          </a:p>
        </p:txBody>
      </p:sp>
    </p:spTree>
    <p:extLst>
      <p:ext uri="{BB962C8B-B14F-4D97-AF65-F5344CB8AC3E}">
        <p14:creationId xmlns:p14="http://schemas.microsoft.com/office/powerpoint/2010/main" val="381358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box(in)">
                                      <p:cBhvr>
                                        <p:cTn id="7" dur="500"/>
                                        <p:tgtEl>
                                          <p:spTgt spid="2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pPr>
              <a:defRPr/>
            </a:pPr>
            <a:r>
              <a:rPr lang="en-US"/>
              <a:t>Introducción a la Programación Orientada a Objetos</a:t>
            </a:r>
            <a:endParaRPr lang="es-ES"/>
          </a:p>
        </p:txBody>
      </p:sp>
      <p:sp>
        <p:nvSpPr>
          <p:cNvPr id="23555" name="Rectangle 5"/>
          <p:cNvSpPr>
            <a:spLocks noChangeArrowheads="1"/>
          </p:cNvSpPr>
          <p:nvPr/>
        </p:nvSpPr>
        <p:spPr bwMode="auto">
          <a:xfrm>
            <a:off x="2697162" y="2729631"/>
            <a:ext cx="3427263" cy="457200"/>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b="1">
                <a:latin typeface="Arial" pitchFamily="34" charset="0"/>
                <a:cs typeface="Arial" pitchFamily="34" charset="0"/>
              </a:rPr>
              <a:t>Empleado</a:t>
            </a:r>
          </a:p>
        </p:txBody>
      </p:sp>
      <p:sp>
        <p:nvSpPr>
          <p:cNvPr id="23556" name="Rectangle 6"/>
          <p:cNvSpPr>
            <a:spLocks noChangeArrowheads="1"/>
          </p:cNvSpPr>
          <p:nvPr/>
        </p:nvSpPr>
        <p:spPr bwMode="auto">
          <a:xfrm>
            <a:off x="2706687" y="3186831"/>
            <a:ext cx="3427263" cy="1204913"/>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sz="2000">
                <a:latin typeface="Arial" pitchFamily="34" charset="0"/>
                <a:cs typeface="Arial" pitchFamily="34" charset="0"/>
              </a:rPr>
              <a:t>&lt;&lt;atributos de instancia&gt;&gt;…</a:t>
            </a:r>
          </a:p>
          <a:p>
            <a:pPr algn="l" eaLnBrk="1" hangingPunct="1">
              <a:spcBef>
                <a:spcPct val="0"/>
              </a:spcBef>
              <a:buFontTx/>
              <a:buNone/>
            </a:pPr>
            <a:r>
              <a:rPr lang="es-AR" altLang="es-AR" sz="2000">
                <a:latin typeface="Arial" pitchFamily="34" charset="0"/>
                <a:cs typeface="Arial" pitchFamily="34" charset="0"/>
              </a:rPr>
              <a:t>&lt;&lt;Constructores&gt;&gt;…</a:t>
            </a:r>
          </a:p>
          <a:p>
            <a:pPr algn="l" eaLnBrk="1" hangingPunct="1">
              <a:spcBef>
                <a:spcPct val="0"/>
              </a:spcBef>
              <a:buFontTx/>
              <a:buNone/>
            </a:pPr>
            <a:r>
              <a:rPr lang="es-AR" altLang="es-AR" sz="2000">
                <a:latin typeface="Arial" pitchFamily="34" charset="0"/>
                <a:cs typeface="Arial" pitchFamily="34" charset="0"/>
              </a:rPr>
              <a:t>&lt;&lt;Comandos&gt;&gt;…</a:t>
            </a:r>
          </a:p>
          <a:p>
            <a:pPr algn="l" eaLnBrk="1" hangingPunct="1">
              <a:spcBef>
                <a:spcPct val="0"/>
              </a:spcBef>
              <a:buFontTx/>
              <a:buNone/>
            </a:pPr>
            <a:r>
              <a:rPr lang="es-AR" altLang="es-AR" sz="2000">
                <a:latin typeface="Arial" pitchFamily="34" charset="0"/>
                <a:cs typeface="Arial" pitchFamily="34" charset="0"/>
              </a:rPr>
              <a:t>&lt;&lt;Consultas&gt;&gt;…</a:t>
            </a:r>
            <a:endParaRPr lang="es-AR" altLang="es-AR" sz="1200">
              <a:latin typeface="Arial" pitchFamily="34" charset="0"/>
              <a:cs typeface="Arial" pitchFamily="34" charset="0"/>
            </a:endParaRPr>
          </a:p>
        </p:txBody>
      </p:sp>
      <p:sp>
        <p:nvSpPr>
          <p:cNvPr id="23557" name="Rectangle 7"/>
          <p:cNvSpPr>
            <a:spLocks noChangeArrowheads="1"/>
          </p:cNvSpPr>
          <p:nvPr/>
        </p:nvSpPr>
        <p:spPr bwMode="auto">
          <a:xfrm>
            <a:off x="2697162" y="4852119"/>
            <a:ext cx="3475723" cy="509587"/>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b="1">
                <a:latin typeface="Arial" pitchFamily="34" charset="0"/>
                <a:cs typeface="Arial" pitchFamily="34" charset="0"/>
              </a:rPr>
              <a:t>Ejecutivo</a:t>
            </a:r>
          </a:p>
        </p:txBody>
      </p:sp>
      <p:sp>
        <p:nvSpPr>
          <p:cNvPr id="23558" name="Rectangle 8"/>
          <p:cNvSpPr>
            <a:spLocks noChangeArrowheads="1"/>
          </p:cNvSpPr>
          <p:nvPr/>
        </p:nvSpPr>
        <p:spPr bwMode="auto">
          <a:xfrm>
            <a:off x="2697162" y="5336306"/>
            <a:ext cx="3475723" cy="1189038"/>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sz="2000">
                <a:latin typeface="Arial" pitchFamily="34" charset="0"/>
                <a:cs typeface="Arial" pitchFamily="34" charset="0"/>
              </a:rPr>
              <a:t>&lt;&lt;atributos de instancia&gt;&gt;…</a:t>
            </a:r>
          </a:p>
          <a:p>
            <a:pPr algn="l" eaLnBrk="1" hangingPunct="1">
              <a:spcBef>
                <a:spcPct val="0"/>
              </a:spcBef>
              <a:buFontTx/>
              <a:buNone/>
            </a:pPr>
            <a:r>
              <a:rPr lang="es-AR" altLang="es-AR" sz="2000">
                <a:latin typeface="Arial" pitchFamily="34" charset="0"/>
                <a:cs typeface="Arial" pitchFamily="34" charset="0"/>
              </a:rPr>
              <a:t>&lt;&lt;Constructores&gt;&gt;…</a:t>
            </a:r>
          </a:p>
          <a:p>
            <a:pPr algn="l" eaLnBrk="1" hangingPunct="1">
              <a:spcBef>
                <a:spcPct val="0"/>
              </a:spcBef>
              <a:buFontTx/>
              <a:buNone/>
            </a:pPr>
            <a:r>
              <a:rPr lang="es-AR" altLang="es-AR" sz="2000">
                <a:latin typeface="Arial" pitchFamily="34" charset="0"/>
                <a:cs typeface="Arial" pitchFamily="34" charset="0"/>
              </a:rPr>
              <a:t>&lt;&lt;Comandos&gt;&gt;…</a:t>
            </a:r>
          </a:p>
          <a:p>
            <a:pPr algn="l" eaLnBrk="1" hangingPunct="1">
              <a:spcBef>
                <a:spcPct val="0"/>
              </a:spcBef>
              <a:buFontTx/>
              <a:buNone/>
            </a:pPr>
            <a:r>
              <a:rPr lang="es-AR" altLang="es-AR" sz="2000">
                <a:latin typeface="Arial" pitchFamily="34" charset="0"/>
                <a:cs typeface="Arial" pitchFamily="34" charset="0"/>
              </a:rPr>
              <a:t>&lt;&lt;Consultas&gt;&gt;…</a:t>
            </a:r>
          </a:p>
        </p:txBody>
      </p:sp>
      <p:sp>
        <p:nvSpPr>
          <p:cNvPr id="23560" name="Rectangle 3"/>
          <p:cNvSpPr>
            <a:spLocks noChangeArrowheads="1"/>
          </p:cNvSpPr>
          <p:nvPr/>
        </p:nvSpPr>
        <p:spPr bwMode="auto">
          <a:xfrm>
            <a:off x="457200" y="182563"/>
            <a:ext cx="8207375"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ctr" eaLnBrk="1" hangingPunct="1">
              <a:spcBef>
                <a:spcPct val="0"/>
              </a:spcBef>
              <a:buFontTx/>
              <a:buNone/>
            </a:pPr>
            <a:r>
              <a:rPr lang="es-ES" altLang="es-AR" sz="3200" b="1">
                <a:solidFill>
                  <a:schemeClr val="tx2"/>
                </a:solidFill>
              </a:rPr>
              <a:t>Caso de Estudio: Clientes y Empleados </a:t>
            </a:r>
            <a:br>
              <a:rPr lang="es-ES" altLang="es-AR" sz="3200" b="1">
                <a:solidFill>
                  <a:schemeClr val="tx2"/>
                </a:solidFill>
              </a:rPr>
            </a:br>
            <a:endParaRPr lang="en-US" altLang="es-AR" sz="3200" b="1">
              <a:solidFill>
                <a:schemeClr val="tx2"/>
              </a:solidFill>
            </a:endParaRPr>
          </a:p>
        </p:txBody>
      </p:sp>
      <p:sp>
        <p:nvSpPr>
          <p:cNvPr id="23561" name="Rectangle 5"/>
          <p:cNvSpPr>
            <a:spLocks noChangeArrowheads="1"/>
          </p:cNvSpPr>
          <p:nvPr/>
        </p:nvSpPr>
        <p:spPr bwMode="auto">
          <a:xfrm>
            <a:off x="2720975" y="658813"/>
            <a:ext cx="3427264" cy="457200"/>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b="1"/>
              <a:t>Persona</a:t>
            </a:r>
          </a:p>
        </p:txBody>
      </p:sp>
      <p:sp>
        <p:nvSpPr>
          <p:cNvPr id="23562" name="Rectangle 6"/>
          <p:cNvSpPr>
            <a:spLocks noChangeArrowheads="1"/>
          </p:cNvSpPr>
          <p:nvPr/>
        </p:nvSpPr>
        <p:spPr bwMode="auto">
          <a:xfrm>
            <a:off x="2728912" y="1116013"/>
            <a:ext cx="3427263" cy="1204912"/>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sz="2000">
                <a:latin typeface="Arial" pitchFamily="34" charset="0"/>
                <a:cs typeface="Arial" pitchFamily="34" charset="0"/>
              </a:rPr>
              <a:t>&lt;&lt;atributos de instancia&gt;&gt;…</a:t>
            </a:r>
          </a:p>
          <a:p>
            <a:pPr algn="l" eaLnBrk="1" hangingPunct="1">
              <a:spcBef>
                <a:spcPct val="0"/>
              </a:spcBef>
              <a:buFontTx/>
              <a:buNone/>
            </a:pPr>
            <a:r>
              <a:rPr lang="es-AR" altLang="es-AR" sz="2000">
                <a:latin typeface="Arial" pitchFamily="34" charset="0"/>
                <a:cs typeface="Arial" pitchFamily="34" charset="0"/>
              </a:rPr>
              <a:t>&lt;&lt;Constructores&gt;&gt;…</a:t>
            </a:r>
          </a:p>
          <a:p>
            <a:pPr algn="l" eaLnBrk="1" hangingPunct="1">
              <a:spcBef>
                <a:spcPct val="0"/>
              </a:spcBef>
              <a:buFontTx/>
              <a:buNone/>
            </a:pPr>
            <a:r>
              <a:rPr lang="es-AR" altLang="es-AR" sz="2000">
                <a:latin typeface="Arial" pitchFamily="34" charset="0"/>
                <a:cs typeface="Arial" pitchFamily="34" charset="0"/>
              </a:rPr>
              <a:t>&lt;&lt;Comandos&gt;&gt;…</a:t>
            </a:r>
          </a:p>
          <a:p>
            <a:pPr algn="l" eaLnBrk="1" hangingPunct="1">
              <a:spcBef>
                <a:spcPct val="0"/>
              </a:spcBef>
              <a:buFontTx/>
              <a:buNone/>
            </a:pPr>
            <a:r>
              <a:rPr lang="es-AR" altLang="es-AR" sz="2000">
                <a:latin typeface="Arial" pitchFamily="34" charset="0"/>
                <a:cs typeface="Arial" pitchFamily="34" charset="0"/>
              </a:rPr>
              <a:t>&lt;&lt;Consultas&gt;&gt;…</a:t>
            </a:r>
            <a:endParaRPr lang="es-AR" altLang="es-AR" sz="1200">
              <a:latin typeface="Arial" pitchFamily="34" charset="0"/>
              <a:cs typeface="Arial" pitchFamily="34" charset="0"/>
            </a:endParaRPr>
          </a:p>
        </p:txBody>
      </p:sp>
      <p:sp>
        <p:nvSpPr>
          <p:cNvPr id="12" name="Right Arrow 8"/>
          <p:cNvSpPr/>
          <p:nvPr/>
        </p:nvSpPr>
        <p:spPr>
          <a:xfrm rot="16200000">
            <a:off x="4260805" y="2403126"/>
            <a:ext cx="243979" cy="218484"/>
          </a:xfrm>
          <a:prstGeom prst="rightArrow">
            <a:avLst>
              <a:gd name="adj1" fmla="val 0"/>
              <a:gd name="adj2" fmla="val 38029"/>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latin typeface="Arial" pitchFamily="34" charset="0"/>
              <a:cs typeface="Arial" pitchFamily="34" charset="0"/>
            </a:endParaRPr>
          </a:p>
        </p:txBody>
      </p:sp>
      <p:sp>
        <p:nvSpPr>
          <p:cNvPr id="13" name="Right Arrow 8"/>
          <p:cNvSpPr/>
          <p:nvPr/>
        </p:nvSpPr>
        <p:spPr>
          <a:xfrm rot="16200000">
            <a:off x="4211312" y="4512689"/>
            <a:ext cx="243979" cy="218484"/>
          </a:xfrm>
          <a:prstGeom prst="rightArrow">
            <a:avLst>
              <a:gd name="adj1" fmla="val 0"/>
              <a:gd name="adj2" fmla="val 38029"/>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latin typeface="Arial" pitchFamily="34" charset="0"/>
              <a:cs typeface="Arial" pitchFamily="34" charset="0"/>
            </a:endParaRPr>
          </a:p>
        </p:txBody>
      </p:sp>
    </p:spTree>
    <p:extLst>
      <p:ext uri="{BB962C8B-B14F-4D97-AF65-F5344CB8AC3E}">
        <p14:creationId xmlns:p14="http://schemas.microsoft.com/office/powerpoint/2010/main" val="33308749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pPr>
              <a:defRPr/>
            </a:pPr>
            <a:r>
              <a:rPr lang="en-US"/>
              <a:t>Introducción a la Programación Orientada a Objetos</a:t>
            </a:r>
            <a:endParaRPr lang="es-ES"/>
          </a:p>
        </p:txBody>
      </p:sp>
      <p:sp>
        <p:nvSpPr>
          <p:cNvPr id="25604" name="Text Box 4"/>
          <p:cNvSpPr txBox="1">
            <a:spLocks noChangeArrowheads="1"/>
          </p:cNvSpPr>
          <p:nvPr/>
        </p:nvSpPr>
        <p:spPr bwMode="auto">
          <a:xfrm>
            <a:off x="490207" y="1190297"/>
            <a:ext cx="7754202" cy="2923877"/>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sz="2000" b="1" dirty="0" err="1">
                <a:latin typeface="Courier New" pitchFamily="49" charset="0"/>
              </a:rPr>
              <a:t>class</a:t>
            </a:r>
            <a:r>
              <a:rPr lang="es-AR" altLang="es-AR" sz="2000" b="1" dirty="0">
                <a:latin typeface="Courier New" pitchFamily="49" charset="0"/>
              </a:rPr>
              <a:t> Persona {</a:t>
            </a:r>
          </a:p>
          <a:p>
            <a:pPr algn="l" eaLnBrk="1" hangingPunct="1">
              <a:spcBef>
                <a:spcPct val="0"/>
              </a:spcBef>
              <a:buFontTx/>
              <a:buNone/>
            </a:pPr>
            <a:r>
              <a:rPr lang="es-ES_tradnl" altLang="es-AR" sz="2000" b="1" dirty="0">
                <a:latin typeface="Courier New" pitchFamily="49" charset="0"/>
              </a:rPr>
              <a:t>//Atributos de instancia</a:t>
            </a:r>
            <a:endParaRPr lang="es-AR" altLang="es-AR" sz="2000" b="1" dirty="0">
              <a:latin typeface="Courier New" pitchFamily="49" charset="0"/>
            </a:endParaRPr>
          </a:p>
          <a:p>
            <a:pPr eaLnBrk="1" hangingPunct="1">
              <a:buFontTx/>
              <a:buNone/>
            </a:pPr>
            <a:r>
              <a:rPr lang="es-AR" altLang="es-AR" sz="2000" b="1" dirty="0" err="1">
                <a:latin typeface="Courier New" pitchFamily="49" charset="0"/>
              </a:rPr>
              <a:t>protected</a:t>
            </a:r>
            <a:r>
              <a:rPr lang="es-AR" altLang="es-AR" sz="2000" b="1" dirty="0">
                <a:latin typeface="Courier New" pitchFamily="49" charset="0"/>
              </a:rPr>
              <a:t> </a:t>
            </a:r>
            <a:r>
              <a:rPr lang="es-AR" altLang="es-AR" sz="2000" b="1" dirty="0" err="1">
                <a:latin typeface="Courier New" pitchFamily="49" charset="0"/>
              </a:rPr>
              <a:t>String</a:t>
            </a:r>
            <a:r>
              <a:rPr lang="es-AR" altLang="es-AR" sz="2000" b="1" dirty="0">
                <a:latin typeface="Courier New" pitchFamily="49" charset="0"/>
              </a:rPr>
              <a:t> nombre;</a:t>
            </a:r>
          </a:p>
          <a:p>
            <a:pPr eaLnBrk="1" hangingPunct="1">
              <a:buFontTx/>
              <a:buNone/>
            </a:pPr>
            <a:r>
              <a:rPr lang="es-AR" altLang="es-AR" sz="2000" b="1" dirty="0" err="1">
                <a:latin typeface="Courier New" pitchFamily="49" charset="0"/>
              </a:rPr>
              <a:t>protected</a:t>
            </a:r>
            <a:r>
              <a:rPr lang="es-AR" altLang="es-AR" sz="2000" b="1" dirty="0">
                <a:latin typeface="Courier New" pitchFamily="49" charset="0"/>
              </a:rPr>
              <a:t> </a:t>
            </a:r>
            <a:r>
              <a:rPr lang="es-AR" altLang="es-AR" sz="2000" b="1" dirty="0" err="1">
                <a:latin typeface="Courier New" pitchFamily="49" charset="0"/>
              </a:rPr>
              <a:t>String</a:t>
            </a:r>
            <a:r>
              <a:rPr lang="es-AR" altLang="es-AR" sz="2000" b="1" dirty="0">
                <a:latin typeface="Courier New" pitchFamily="49" charset="0"/>
              </a:rPr>
              <a:t> </a:t>
            </a:r>
            <a:r>
              <a:rPr lang="es-AR" altLang="es-AR" sz="2000" b="1" dirty="0" err="1">
                <a:latin typeface="Courier New" pitchFamily="49" charset="0"/>
              </a:rPr>
              <a:t>calleNro</a:t>
            </a:r>
            <a:r>
              <a:rPr lang="es-AR" altLang="es-AR" sz="2000" b="1" dirty="0">
                <a:latin typeface="Courier New" pitchFamily="49" charset="0"/>
              </a:rPr>
              <a:t>;</a:t>
            </a:r>
          </a:p>
          <a:p>
            <a:pPr eaLnBrk="1" hangingPunct="1">
              <a:buFontTx/>
              <a:buNone/>
            </a:pPr>
            <a:r>
              <a:rPr lang="es-AR" altLang="es-AR" sz="2000" b="1" dirty="0" err="1">
                <a:latin typeface="Courier New" pitchFamily="49" charset="0"/>
              </a:rPr>
              <a:t>protected</a:t>
            </a:r>
            <a:r>
              <a:rPr lang="es-AR" altLang="es-AR" sz="2000" b="1" dirty="0">
                <a:latin typeface="Courier New" pitchFamily="49" charset="0"/>
              </a:rPr>
              <a:t> </a:t>
            </a:r>
            <a:r>
              <a:rPr lang="es-AR" altLang="es-AR" sz="2000" b="1" dirty="0" err="1">
                <a:latin typeface="Courier New" pitchFamily="49" charset="0"/>
              </a:rPr>
              <a:t>String</a:t>
            </a:r>
            <a:r>
              <a:rPr lang="es-AR" altLang="es-AR" sz="2000" b="1" dirty="0">
                <a:latin typeface="Courier New" pitchFamily="49" charset="0"/>
              </a:rPr>
              <a:t> </a:t>
            </a:r>
            <a:r>
              <a:rPr lang="es-AR" altLang="es-AR" sz="2000" b="1" dirty="0" err="1">
                <a:latin typeface="Courier New" pitchFamily="49" charset="0"/>
              </a:rPr>
              <a:t>telefono</a:t>
            </a:r>
            <a:r>
              <a:rPr lang="es-AR" altLang="es-AR" sz="2000" b="1" dirty="0">
                <a:latin typeface="Courier New" pitchFamily="49" charset="0"/>
              </a:rPr>
              <a:t>;</a:t>
            </a:r>
          </a:p>
          <a:p>
            <a:pPr eaLnBrk="1" hangingPunct="1">
              <a:buFontTx/>
              <a:buNone/>
            </a:pPr>
            <a:r>
              <a:rPr lang="es-AR" altLang="es-AR" sz="2000" b="1" dirty="0" err="1">
                <a:latin typeface="Courier New" pitchFamily="49" charset="0"/>
              </a:rPr>
              <a:t>protected</a:t>
            </a:r>
            <a:r>
              <a:rPr lang="es-AR" altLang="es-AR" sz="2000" b="1" dirty="0">
                <a:latin typeface="Courier New" pitchFamily="49" charset="0"/>
              </a:rPr>
              <a:t> </a:t>
            </a:r>
            <a:r>
              <a:rPr lang="es-AR" altLang="es-AR" sz="2000" b="1" dirty="0" err="1">
                <a:latin typeface="Courier New" pitchFamily="49" charset="0"/>
              </a:rPr>
              <a:t>String</a:t>
            </a:r>
            <a:r>
              <a:rPr lang="es-AR" altLang="es-AR" sz="2000" b="1" dirty="0">
                <a:latin typeface="Courier New" pitchFamily="49" charset="0"/>
              </a:rPr>
              <a:t> email;</a:t>
            </a:r>
          </a:p>
          <a:p>
            <a:pPr eaLnBrk="1" hangingPunct="1">
              <a:buFontTx/>
              <a:buNone/>
            </a:pPr>
            <a:r>
              <a:rPr lang="es-ES_tradnl" altLang="es-AR" sz="2000" b="1" dirty="0">
                <a:latin typeface="Courier New" pitchFamily="49" charset="0"/>
              </a:rPr>
              <a:t>…</a:t>
            </a:r>
          </a:p>
          <a:p>
            <a:pPr eaLnBrk="1" hangingPunct="1">
              <a:buFontTx/>
              <a:buNone/>
            </a:pPr>
            <a:r>
              <a:rPr lang="es-ES_tradnl" altLang="es-AR" sz="2000" b="1" dirty="0">
                <a:latin typeface="Courier New" pitchFamily="49" charset="0"/>
              </a:rPr>
              <a:t>}</a:t>
            </a:r>
            <a:endParaRPr lang="es-AR" altLang="es-AR" sz="2000" b="1" dirty="0">
              <a:latin typeface="Courier New" pitchFamily="49" charset="0"/>
            </a:endParaRPr>
          </a:p>
        </p:txBody>
      </p:sp>
      <p:sp>
        <p:nvSpPr>
          <p:cNvPr id="5" name="1 Título"/>
          <p:cNvSpPr txBox="1">
            <a:spLocks/>
          </p:cNvSpPr>
          <p:nvPr/>
        </p:nvSpPr>
        <p:spPr>
          <a:xfrm>
            <a:off x="467544" y="0"/>
            <a:ext cx="7931224" cy="1143000"/>
          </a:xfrm>
          <a:prstGeom prst="rect">
            <a:avLst/>
          </a:prstGeom>
        </p:spPr>
        <p:txBody>
          <a:bodyPr anchor="ctr"/>
          <a:lst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a:lstStyle>
          <a:p>
            <a:pPr fontAlgn="auto">
              <a:spcAft>
                <a:spcPts val="0"/>
              </a:spcAft>
              <a:defRPr/>
            </a:pPr>
            <a:r>
              <a:rPr lang="es-ES_tradnl" sz="3600" b="1" dirty="0" smtClean="0">
                <a:solidFill>
                  <a:schemeClr val="tx2">
                    <a:lumMod val="75000"/>
                  </a:schemeClr>
                </a:solidFill>
                <a:latin typeface="Cambria"/>
              </a:rPr>
              <a:t>Caso de Estudio: Clientes y Empleados</a:t>
            </a:r>
            <a:endParaRPr lang="es-AR" sz="3600" b="1" dirty="0">
              <a:solidFill>
                <a:schemeClr val="tx2">
                  <a:lumMod val="75000"/>
                </a:schemeClr>
              </a:solidFill>
              <a:latin typeface="Cambria"/>
            </a:endParaRPr>
          </a:p>
        </p:txBody>
      </p:sp>
    </p:spTree>
    <p:extLst>
      <p:ext uri="{BB962C8B-B14F-4D97-AF65-F5344CB8AC3E}">
        <p14:creationId xmlns:p14="http://schemas.microsoft.com/office/powerpoint/2010/main" val="14794031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pPr>
              <a:defRPr/>
            </a:pPr>
            <a:r>
              <a:rPr lang="en-US"/>
              <a:t>Introducción a la Programación Orientada a Objetos</a:t>
            </a:r>
            <a:endParaRPr lang="es-ES"/>
          </a:p>
        </p:txBody>
      </p:sp>
      <p:sp>
        <p:nvSpPr>
          <p:cNvPr id="26627" name="Text Box 4"/>
          <p:cNvSpPr txBox="1">
            <a:spLocks noChangeArrowheads="1"/>
          </p:cNvSpPr>
          <p:nvPr/>
        </p:nvSpPr>
        <p:spPr bwMode="auto">
          <a:xfrm>
            <a:off x="467545" y="1190297"/>
            <a:ext cx="7704856" cy="2431435"/>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sz="2000" b="1" dirty="0" err="1">
                <a:latin typeface="Courier New" pitchFamily="49" charset="0"/>
              </a:rPr>
              <a:t>class</a:t>
            </a:r>
            <a:r>
              <a:rPr lang="es-AR" altLang="es-AR" sz="2000" b="1" dirty="0">
                <a:latin typeface="Courier New" pitchFamily="49" charset="0"/>
              </a:rPr>
              <a:t> Empleado </a:t>
            </a:r>
            <a:r>
              <a:rPr lang="es-AR" altLang="es-AR" sz="2000" b="1" dirty="0" err="1">
                <a:solidFill>
                  <a:srgbClr val="FF0000"/>
                </a:solidFill>
                <a:latin typeface="Courier New" pitchFamily="49" charset="0"/>
              </a:rPr>
              <a:t>extends</a:t>
            </a:r>
            <a:r>
              <a:rPr lang="es-AR" altLang="es-AR" sz="2000" b="1" dirty="0">
                <a:solidFill>
                  <a:srgbClr val="FF0000"/>
                </a:solidFill>
                <a:latin typeface="Courier New" pitchFamily="49" charset="0"/>
              </a:rPr>
              <a:t> Persona </a:t>
            </a:r>
            <a:r>
              <a:rPr lang="es-AR" altLang="es-AR" sz="2000" b="1" dirty="0">
                <a:latin typeface="Courier New" pitchFamily="49" charset="0"/>
              </a:rPr>
              <a:t>{</a:t>
            </a:r>
          </a:p>
          <a:p>
            <a:pPr algn="l" eaLnBrk="1" hangingPunct="1">
              <a:spcBef>
                <a:spcPct val="0"/>
              </a:spcBef>
              <a:buFontTx/>
              <a:buNone/>
            </a:pPr>
            <a:r>
              <a:rPr lang="es-ES_tradnl" altLang="es-AR" sz="2000" b="1" dirty="0">
                <a:latin typeface="Courier New" pitchFamily="49" charset="0"/>
              </a:rPr>
              <a:t>//Atributos de instancia</a:t>
            </a:r>
            <a:endParaRPr lang="es-AR" altLang="es-AR" sz="2000" b="1" dirty="0">
              <a:latin typeface="Courier New" pitchFamily="49" charset="0"/>
            </a:endParaRPr>
          </a:p>
          <a:p>
            <a:pPr eaLnBrk="1" hangingPunct="1">
              <a:buFontTx/>
              <a:buNone/>
            </a:pPr>
            <a:r>
              <a:rPr lang="es-AR" altLang="es-AR" sz="2000" b="1" dirty="0" err="1">
                <a:latin typeface="Courier New" pitchFamily="49" charset="0"/>
              </a:rPr>
              <a:t>protected</a:t>
            </a:r>
            <a:r>
              <a:rPr lang="es-AR" altLang="es-AR" sz="2000" b="1" dirty="0">
                <a:latin typeface="Courier New" pitchFamily="49" charset="0"/>
              </a:rPr>
              <a:t> </a:t>
            </a:r>
            <a:r>
              <a:rPr lang="es-AR" altLang="es-AR" sz="2000" b="1" dirty="0" err="1">
                <a:latin typeface="Courier New" pitchFamily="49" charset="0"/>
              </a:rPr>
              <a:t>float</a:t>
            </a:r>
            <a:r>
              <a:rPr lang="es-AR" altLang="es-AR" sz="2000" b="1" dirty="0">
                <a:latin typeface="Courier New" pitchFamily="49" charset="0"/>
              </a:rPr>
              <a:t> </a:t>
            </a:r>
            <a:r>
              <a:rPr lang="es-AR" altLang="es-AR" sz="2000" b="1" dirty="0" err="1">
                <a:latin typeface="Courier New" pitchFamily="49" charset="0"/>
              </a:rPr>
              <a:t>basico</a:t>
            </a:r>
            <a:r>
              <a:rPr lang="es-AR" altLang="es-AR" sz="2000" b="1" dirty="0">
                <a:latin typeface="Courier New" pitchFamily="49" charset="0"/>
              </a:rPr>
              <a:t>;</a:t>
            </a:r>
          </a:p>
          <a:p>
            <a:pPr eaLnBrk="1" hangingPunct="1">
              <a:buFontTx/>
              <a:buNone/>
            </a:pPr>
            <a:r>
              <a:rPr lang="es-AR" altLang="es-AR" sz="2000" b="1" dirty="0" err="1">
                <a:latin typeface="Courier New" pitchFamily="49" charset="0"/>
              </a:rPr>
              <a:t>protected</a:t>
            </a:r>
            <a:r>
              <a:rPr lang="es-AR" altLang="es-AR" sz="2000" b="1" dirty="0">
                <a:latin typeface="Courier New" pitchFamily="49" charset="0"/>
              </a:rPr>
              <a:t> Fecha </a:t>
            </a:r>
            <a:r>
              <a:rPr lang="es-AR" altLang="es-AR" sz="2000" b="1" dirty="0" err="1">
                <a:latin typeface="Courier New" pitchFamily="49" charset="0"/>
              </a:rPr>
              <a:t>fechaIng</a:t>
            </a:r>
            <a:r>
              <a:rPr lang="es-AR" altLang="es-AR" sz="2000" b="1" dirty="0">
                <a:latin typeface="Courier New" pitchFamily="49" charset="0"/>
              </a:rPr>
              <a:t>;</a:t>
            </a:r>
          </a:p>
          <a:p>
            <a:pPr eaLnBrk="1" hangingPunct="1">
              <a:buFontTx/>
              <a:buNone/>
            </a:pPr>
            <a:r>
              <a:rPr lang="es-AR" altLang="es-AR" sz="2000" b="1" dirty="0" err="1">
                <a:latin typeface="Courier New" pitchFamily="49" charset="0"/>
              </a:rPr>
              <a:t>protected</a:t>
            </a:r>
            <a:r>
              <a:rPr lang="es-AR" altLang="es-AR" sz="2000" b="1" dirty="0">
                <a:latin typeface="Courier New" pitchFamily="49" charset="0"/>
              </a:rPr>
              <a:t> </a:t>
            </a:r>
            <a:r>
              <a:rPr lang="es-AR" altLang="es-AR" sz="2000" b="1" dirty="0" err="1">
                <a:latin typeface="Courier New" pitchFamily="49" charset="0"/>
              </a:rPr>
              <a:t>int</a:t>
            </a:r>
            <a:r>
              <a:rPr lang="es-AR" altLang="es-AR" sz="2000" b="1" dirty="0">
                <a:latin typeface="Courier New" pitchFamily="49" charset="0"/>
              </a:rPr>
              <a:t> hijos;</a:t>
            </a:r>
          </a:p>
          <a:p>
            <a:pPr algn="l" eaLnBrk="1" hangingPunct="1">
              <a:spcBef>
                <a:spcPct val="0"/>
              </a:spcBef>
              <a:buFontTx/>
              <a:buNone/>
            </a:pPr>
            <a:r>
              <a:rPr lang="es-ES_tradnl" altLang="es-AR" sz="2000" b="1" dirty="0">
                <a:latin typeface="Courier New" pitchFamily="49" charset="0"/>
              </a:rPr>
              <a:t>…</a:t>
            </a:r>
            <a:endParaRPr lang="es-AR" altLang="es-AR" sz="2000" b="1" dirty="0">
              <a:latin typeface="Courier New" pitchFamily="49" charset="0"/>
            </a:endParaRPr>
          </a:p>
          <a:p>
            <a:pPr algn="l" eaLnBrk="1" hangingPunct="1">
              <a:spcBef>
                <a:spcPct val="0"/>
              </a:spcBef>
              <a:buFontTx/>
              <a:buNone/>
            </a:pPr>
            <a:r>
              <a:rPr lang="es-AR" altLang="es-AR" sz="2000" b="1" dirty="0">
                <a:latin typeface="Courier New" pitchFamily="49" charset="0"/>
              </a:rPr>
              <a:t>}</a:t>
            </a:r>
          </a:p>
        </p:txBody>
      </p:sp>
      <p:sp>
        <p:nvSpPr>
          <p:cNvPr id="5" name="1 Título"/>
          <p:cNvSpPr txBox="1">
            <a:spLocks/>
          </p:cNvSpPr>
          <p:nvPr/>
        </p:nvSpPr>
        <p:spPr>
          <a:xfrm>
            <a:off x="467544" y="0"/>
            <a:ext cx="7931224" cy="1143000"/>
          </a:xfrm>
          <a:prstGeom prst="rect">
            <a:avLst/>
          </a:prstGeom>
        </p:spPr>
        <p:txBody>
          <a:bodyPr anchor="ctr"/>
          <a:lst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a:lstStyle>
          <a:p>
            <a:pPr fontAlgn="auto">
              <a:spcAft>
                <a:spcPts val="0"/>
              </a:spcAft>
              <a:defRPr/>
            </a:pPr>
            <a:r>
              <a:rPr lang="es-ES_tradnl" sz="3600" b="1" dirty="0" smtClean="0">
                <a:solidFill>
                  <a:schemeClr val="tx2">
                    <a:lumMod val="75000"/>
                  </a:schemeClr>
                </a:solidFill>
                <a:latin typeface="Cambria"/>
              </a:rPr>
              <a:t>Caso de Estudio: Clientes y Empleados</a:t>
            </a:r>
            <a:endParaRPr lang="es-AR" sz="3600" b="1" dirty="0">
              <a:solidFill>
                <a:schemeClr val="tx2">
                  <a:lumMod val="75000"/>
                </a:schemeClr>
              </a:solidFill>
              <a:latin typeface="Cambria"/>
            </a:endParaRPr>
          </a:p>
        </p:txBody>
      </p:sp>
    </p:spTree>
    <p:extLst>
      <p:ext uri="{BB962C8B-B14F-4D97-AF65-F5344CB8AC3E}">
        <p14:creationId xmlns:p14="http://schemas.microsoft.com/office/powerpoint/2010/main" val="28130207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pPr>
              <a:defRPr/>
            </a:pPr>
            <a:r>
              <a:rPr lang="en-US"/>
              <a:t>Introducción a la Programación Orientada a Objetos</a:t>
            </a:r>
            <a:endParaRPr lang="es-ES"/>
          </a:p>
        </p:txBody>
      </p:sp>
      <p:sp>
        <p:nvSpPr>
          <p:cNvPr id="27651" name="Text Box 4"/>
          <p:cNvSpPr txBox="1">
            <a:spLocks noChangeArrowheads="1"/>
          </p:cNvSpPr>
          <p:nvPr/>
        </p:nvSpPr>
        <p:spPr bwMode="auto">
          <a:xfrm>
            <a:off x="467545" y="1268760"/>
            <a:ext cx="7704855" cy="2677656"/>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sz="2000" b="1" dirty="0" err="1">
                <a:latin typeface="Courier New" pitchFamily="49" charset="0"/>
              </a:rPr>
              <a:t>class</a:t>
            </a:r>
            <a:r>
              <a:rPr lang="es-AR" altLang="es-AR" sz="2000" b="1" dirty="0">
                <a:latin typeface="Courier New" pitchFamily="49" charset="0"/>
              </a:rPr>
              <a:t> Ejecutivo </a:t>
            </a:r>
            <a:r>
              <a:rPr lang="es-AR" altLang="es-AR" sz="2000" b="1" dirty="0" err="1">
                <a:solidFill>
                  <a:srgbClr val="FF0000"/>
                </a:solidFill>
                <a:latin typeface="Courier New" pitchFamily="49" charset="0"/>
              </a:rPr>
              <a:t>extends</a:t>
            </a:r>
            <a:r>
              <a:rPr lang="es-AR" altLang="es-AR" sz="2000" b="1" dirty="0">
                <a:solidFill>
                  <a:srgbClr val="FF0000"/>
                </a:solidFill>
                <a:latin typeface="Courier New" pitchFamily="49" charset="0"/>
              </a:rPr>
              <a:t> Empleado </a:t>
            </a:r>
            <a:r>
              <a:rPr lang="es-AR" altLang="es-AR" sz="2000" b="1" dirty="0">
                <a:latin typeface="Courier New" pitchFamily="49" charset="0"/>
              </a:rPr>
              <a:t>{</a:t>
            </a:r>
          </a:p>
          <a:p>
            <a:pPr algn="l" eaLnBrk="1" hangingPunct="1">
              <a:spcBef>
                <a:spcPct val="0"/>
              </a:spcBef>
              <a:buFontTx/>
              <a:buNone/>
            </a:pPr>
            <a:r>
              <a:rPr lang="es-ES_tradnl" altLang="es-AR" sz="2000" b="1" dirty="0" smtClean="0">
                <a:latin typeface="Courier New" pitchFamily="49" charset="0"/>
              </a:rPr>
              <a:t>//Atributos de clase</a:t>
            </a:r>
          </a:p>
          <a:p>
            <a:pPr algn="l" eaLnBrk="1" hangingPunct="1">
              <a:spcBef>
                <a:spcPct val="0"/>
              </a:spcBef>
              <a:buNone/>
            </a:pPr>
            <a:r>
              <a:rPr lang="es-AR" altLang="es-AR" sz="2000" b="1" dirty="0" err="1" smtClean="0">
                <a:latin typeface="Courier New" pitchFamily="49" charset="0"/>
              </a:rPr>
              <a:t>protected</a:t>
            </a:r>
            <a:r>
              <a:rPr lang="es-AR" altLang="es-AR" sz="2000" b="1" dirty="0" smtClean="0">
                <a:latin typeface="Courier New" pitchFamily="49" charset="0"/>
              </a:rPr>
              <a:t> </a:t>
            </a:r>
            <a:r>
              <a:rPr lang="es-AR" altLang="es-AR" sz="2000" b="1" dirty="0" err="1" smtClean="0">
                <a:latin typeface="Courier New" pitchFamily="49" charset="0"/>
              </a:rPr>
              <a:t>float</a:t>
            </a:r>
            <a:r>
              <a:rPr lang="es-AR" altLang="es-AR" sz="2000" b="1" dirty="0" smtClean="0">
                <a:latin typeface="Courier New" pitchFamily="49" charset="0"/>
              </a:rPr>
              <a:t> </a:t>
            </a:r>
            <a:r>
              <a:rPr lang="es-AR" altLang="es-AR" sz="2000" b="1" dirty="0" err="1" smtClean="0">
                <a:latin typeface="Courier New" pitchFamily="49" charset="0"/>
              </a:rPr>
              <a:t>viaticos</a:t>
            </a:r>
            <a:r>
              <a:rPr lang="es-AR" altLang="es-AR" sz="2000" b="1" dirty="0" smtClean="0">
                <a:latin typeface="Courier New" pitchFamily="49" charset="0"/>
              </a:rPr>
              <a:t>;</a:t>
            </a:r>
          </a:p>
          <a:p>
            <a:pPr algn="l" eaLnBrk="1" hangingPunct="1">
              <a:spcBef>
                <a:spcPct val="0"/>
              </a:spcBef>
              <a:buFontTx/>
              <a:buNone/>
            </a:pPr>
            <a:r>
              <a:rPr lang="es-ES_tradnl" altLang="es-AR" sz="2000" b="1" dirty="0" smtClean="0">
                <a:latin typeface="Courier New" pitchFamily="49" charset="0"/>
              </a:rPr>
              <a:t>//</a:t>
            </a:r>
            <a:r>
              <a:rPr lang="es-ES_tradnl" altLang="es-AR" sz="2000" b="1" dirty="0">
                <a:latin typeface="Courier New" pitchFamily="49" charset="0"/>
              </a:rPr>
              <a:t>Atributos de instancia</a:t>
            </a:r>
            <a:endParaRPr lang="es-AR" altLang="es-AR" sz="2000" b="1" dirty="0">
              <a:latin typeface="Courier New" pitchFamily="49" charset="0"/>
            </a:endParaRPr>
          </a:p>
          <a:p>
            <a:pPr eaLnBrk="1" hangingPunct="1">
              <a:buFontTx/>
              <a:buNone/>
            </a:pPr>
            <a:r>
              <a:rPr lang="es-AR" altLang="es-AR" sz="2000" b="1" dirty="0" err="1">
                <a:latin typeface="Courier New" pitchFamily="49" charset="0"/>
              </a:rPr>
              <a:t>protected</a:t>
            </a:r>
            <a:r>
              <a:rPr lang="es-AR" altLang="es-AR" sz="2000" b="1" dirty="0">
                <a:latin typeface="Courier New" pitchFamily="49" charset="0"/>
              </a:rPr>
              <a:t> </a:t>
            </a:r>
            <a:r>
              <a:rPr lang="es-AR" altLang="es-AR" sz="2000" b="1" dirty="0" err="1">
                <a:latin typeface="Courier New" pitchFamily="49" charset="0"/>
              </a:rPr>
              <a:t>float</a:t>
            </a:r>
            <a:r>
              <a:rPr lang="es-AR" altLang="es-AR" sz="2000" b="1" dirty="0">
                <a:latin typeface="Courier New" pitchFamily="49" charset="0"/>
              </a:rPr>
              <a:t> presupuesto;</a:t>
            </a:r>
          </a:p>
          <a:p>
            <a:pPr algn="l" eaLnBrk="1" hangingPunct="1">
              <a:spcBef>
                <a:spcPct val="0"/>
              </a:spcBef>
              <a:buFontTx/>
              <a:buNone/>
            </a:pPr>
            <a:r>
              <a:rPr lang="es-AR" altLang="es-AR" sz="2000" b="1" dirty="0" err="1" smtClean="0">
                <a:latin typeface="Courier New" pitchFamily="49" charset="0"/>
              </a:rPr>
              <a:t>protected</a:t>
            </a:r>
            <a:r>
              <a:rPr lang="es-AR" altLang="es-AR" sz="2000" b="1" dirty="0" smtClean="0">
                <a:latin typeface="Courier New" pitchFamily="49" charset="0"/>
              </a:rPr>
              <a:t> </a:t>
            </a:r>
            <a:r>
              <a:rPr lang="es-AR" altLang="es-AR" sz="2000" b="1" dirty="0" err="1">
                <a:latin typeface="Courier New" pitchFamily="49" charset="0"/>
              </a:rPr>
              <a:t>float</a:t>
            </a:r>
            <a:r>
              <a:rPr lang="es-AR" altLang="es-AR" sz="2000" b="1" dirty="0">
                <a:latin typeface="Courier New" pitchFamily="49" charset="0"/>
              </a:rPr>
              <a:t> productividad;</a:t>
            </a:r>
          </a:p>
          <a:p>
            <a:pPr algn="l" eaLnBrk="1" hangingPunct="1">
              <a:spcBef>
                <a:spcPct val="0"/>
              </a:spcBef>
              <a:buFontTx/>
              <a:buNone/>
            </a:pPr>
            <a:r>
              <a:rPr lang="es-AR" altLang="es-AR" sz="2000" b="1" dirty="0" smtClean="0">
                <a:latin typeface="Courier New" pitchFamily="49" charset="0"/>
              </a:rPr>
              <a:t>…</a:t>
            </a:r>
            <a:endParaRPr lang="es-AR" altLang="es-AR" sz="2000" b="1" dirty="0">
              <a:latin typeface="Courier New" pitchFamily="49" charset="0"/>
            </a:endParaRPr>
          </a:p>
          <a:p>
            <a:pPr algn="l" eaLnBrk="1" hangingPunct="1">
              <a:spcBef>
                <a:spcPct val="0"/>
              </a:spcBef>
              <a:buFontTx/>
              <a:buNone/>
            </a:pPr>
            <a:r>
              <a:rPr lang="es-AR" altLang="es-AR" sz="2000" b="1" dirty="0">
                <a:latin typeface="Courier New" pitchFamily="49" charset="0"/>
              </a:rPr>
              <a:t>}</a:t>
            </a:r>
          </a:p>
        </p:txBody>
      </p:sp>
      <p:sp>
        <p:nvSpPr>
          <p:cNvPr id="5" name="1 Título"/>
          <p:cNvSpPr txBox="1">
            <a:spLocks/>
          </p:cNvSpPr>
          <p:nvPr/>
        </p:nvSpPr>
        <p:spPr>
          <a:xfrm>
            <a:off x="467544" y="0"/>
            <a:ext cx="7931224" cy="1143000"/>
          </a:xfrm>
          <a:prstGeom prst="rect">
            <a:avLst/>
          </a:prstGeom>
        </p:spPr>
        <p:txBody>
          <a:bodyPr anchor="ctr"/>
          <a:lst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a:lstStyle>
          <a:p>
            <a:pPr fontAlgn="auto">
              <a:spcAft>
                <a:spcPts val="0"/>
              </a:spcAft>
              <a:defRPr/>
            </a:pPr>
            <a:r>
              <a:rPr lang="es-ES_tradnl" sz="3600" b="1" dirty="0" smtClean="0">
                <a:solidFill>
                  <a:schemeClr val="tx2">
                    <a:lumMod val="75000"/>
                  </a:schemeClr>
                </a:solidFill>
                <a:latin typeface="Cambria"/>
              </a:rPr>
              <a:t>Caso de Estudio: Clientes y Empleados</a:t>
            </a:r>
            <a:endParaRPr lang="es-AR" sz="3600" b="1" dirty="0">
              <a:solidFill>
                <a:schemeClr val="tx2">
                  <a:lumMod val="75000"/>
                </a:schemeClr>
              </a:solidFill>
              <a:latin typeface="Cambria"/>
            </a:endParaRPr>
          </a:p>
        </p:txBody>
      </p:sp>
    </p:spTree>
    <p:extLst>
      <p:ext uri="{BB962C8B-B14F-4D97-AF65-F5344CB8AC3E}">
        <p14:creationId xmlns:p14="http://schemas.microsoft.com/office/powerpoint/2010/main" val="161104286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pPr>
              <a:defRPr/>
            </a:pPr>
            <a:r>
              <a:rPr lang="en-US"/>
              <a:t>Introducción a la Programación Orientada a Objetos</a:t>
            </a:r>
            <a:endParaRPr lang="es-ES"/>
          </a:p>
        </p:txBody>
      </p:sp>
      <p:sp>
        <p:nvSpPr>
          <p:cNvPr id="3" name="2 Rectángulo"/>
          <p:cNvSpPr>
            <a:spLocks noChangeArrowheads="1"/>
          </p:cNvSpPr>
          <p:nvPr/>
        </p:nvSpPr>
        <p:spPr bwMode="auto">
          <a:xfrm>
            <a:off x="467544" y="1268760"/>
            <a:ext cx="7359650" cy="2246769"/>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sz="2000" b="1" dirty="0" err="1">
                <a:latin typeface="Courier New" pitchFamily="49" charset="0"/>
              </a:rPr>
              <a:t>public</a:t>
            </a:r>
            <a:r>
              <a:rPr lang="es-AR" altLang="es-AR" sz="2000" b="1" dirty="0">
                <a:latin typeface="Courier New" pitchFamily="49" charset="0"/>
              </a:rPr>
              <a:t> Persona (</a:t>
            </a:r>
            <a:r>
              <a:rPr lang="es-AR" altLang="es-AR" sz="2000" b="1" dirty="0" err="1">
                <a:latin typeface="Courier New" pitchFamily="49" charset="0"/>
              </a:rPr>
              <a:t>String</a:t>
            </a:r>
            <a:r>
              <a:rPr lang="es-AR" altLang="es-AR" sz="2000" b="1" dirty="0">
                <a:latin typeface="Courier New" pitchFamily="49" charset="0"/>
              </a:rPr>
              <a:t> </a:t>
            </a:r>
            <a:r>
              <a:rPr lang="es-AR" altLang="es-AR" sz="2000" b="1" dirty="0" err="1">
                <a:latin typeface="Courier New" pitchFamily="49" charset="0"/>
              </a:rPr>
              <a:t>nom</a:t>
            </a:r>
            <a:r>
              <a:rPr lang="es-AR" altLang="es-AR" sz="2000" b="1" dirty="0">
                <a:latin typeface="Courier New" pitchFamily="49" charset="0"/>
              </a:rPr>
              <a:t>, </a:t>
            </a:r>
            <a:r>
              <a:rPr lang="es-AR" altLang="es-AR" sz="2000" b="1" dirty="0" err="1">
                <a:latin typeface="Courier New" pitchFamily="49" charset="0"/>
              </a:rPr>
              <a:t>String</a:t>
            </a:r>
            <a:r>
              <a:rPr lang="es-AR" altLang="es-AR" sz="2000" b="1" dirty="0">
                <a:latin typeface="Courier New" pitchFamily="49" charset="0"/>
              </a:rPr>
              <a:t> </a:t>
            </a:r>
            <a:r>
              <a:rPr lang="es-AR" altLang="es-AR" sz="2000" b="1" dirty="0" err="1">
                <a:latin typeface="Courier New" pitchFamily="49" charset="0"/>
              </a:rPr>
              <a:t>cn</a:t>
            </a:r>
            <a:r>
              <a:rPr lang="es-AR" altLang="es-AR" sz="2000" b="1" dirty="0">
                <a:latin typeface="Courier New" pitchFamily="49" charset="0"/>
              </a:rPr>
              <a:t>,</a:t>
            </a:r>
          </a:p>
          <a:p>
            <a:pPr algn="l" eaLnBrk="1" hangingPunct="1">
              <a:spcBef>
                <a:spcPct val="0"/>
              </a:spcBef>
              <a:buFontTx/>
              <a:buNone/>
            </a:pPr>
            <a:r>
              <a:rPr lang="es-AR" altLang="es-AR" sz="2000" b="1" dirty="0">
                <a:latin typeface="Courier New" pitchFamily="49" charset="0"/>
              </a:rPr>
              <a:t>                </a:t>
            </a:r>
            <a:r>
              <a:rPr lang="es-AR" altLang="es-AR" sz="2000" b="1" dirty="0" err="1">
                <a:latin typeface="Courier New" pitchFamily="49" charset="0"/>
              </a:rPr>
              <a:t>String</a:t>
            </a:r>
            <a:r>
              <a:rPr lang="es-AR" altLang="es-AR" sz="2000" b="1" dirty="0">
                <a:latin typeface="Courier New" pitchFamily="49" charset="0"/>
              </a:rPr>
              <a:t> </a:t>
            </a:r>
            <a:r>
              <a:rPr lang="es-AR" altLang="es-AR" sz="2000" b="1" dirty="0" err="1">
                <a:latin typeface="Courier New" pitchFamily="49" charset="0"/>
              </a:rPr>
              <a:t>tel</a:t>
            </a:r>
            <a:r>
              <a:rPr lang="es-AR" altLang="es-AR" sz="2000" b="1" dirty="0">
                <a:latin typeface="Courier New" pitchFamily="49" charset="0"/>
              </a:rPr>
              <a:t>, </a:t>
            </a:r>
            <a:r>
              <a:rPr lang="es-AR" altLang="es-AR" sz="2000" b="1" dirty="0" err="1">
                <a:latin typeface="Courier New" pitchFamily="49" charset="0"/>
              </a:rPr>
              <a:t>String</a:t>
            </a:r>
            <a:r>
              <a:rPr lang="es-AR" altLang="es-AR" sz="2000" b="1" dirty="0">
                <a:latin typeface="Courier New" pitchFamily="49" charset="0"/>
              </a:rPr>
              <a:t> </a:t>
            </a:r>
            <a:r>
              <a:rPr lang="es-AR" altLang="es-AR" sz="2000" b="1" dirty="0" err="1">
                <a:latin typeface="Courier New" pitchFamily="49" charset="0"/>
              </a:rPr>
              <a:t>em</a:t>
            </a:r>
            <a:r>
              <a:rPr lang="es-AR" altLang="es-AR" sz="2000" b="1" dirty="0">
                <a:latin typeface="Courier New" pitchFamily="49" charset="0"/>
              </a:rPr>
              <a:t>){</a:t>
            </a:r>
          </a:p>
          <a:p>
            <a:pPr algn="l" eaLnBrk="1" hangingPunct="1">
              <a:spcBef>
                <a:spcPct val="0"/>
              </a:spcBef>
              <a:buFontTx/>
              <a:buNone/>
            </a:pPr>
            <a:r>
              <a:rPr lang="es-AR" altLang="es-AR" sz="2000" b="1" dirty="0">
                <a:latin typeface="Courier New" pitchFamily="49" charset="0"/>
              </a:rPr>
              <a:t>  nombre = </a:t>
            </a:r>
            <a:r>
              <a:rPr lang="es-AR" altLang="es-AR" sz="2000" b="1" dirty="0" err="1">
                <a:latin typeface="Courier New" pitchFamily="49" charset="0"/>
              </a:rPr>
              <a:t>nom</a:t>
            </a:r>
            <a:r>
              <a:rPr lang="es-AR" altLang="es-AR" sz="2000" b="1" dirty="0">
                <a:latin typeface="Courier New" pitchFamily="49" charset="0"/>
              </a:rPr>
              <a:t>;</a:t>
            </a:r>
          </a:p>
          <a:p>
            <a:pPr algn="l" eaLnBrk="1" hangingPunct="1">
              <a:spcBef>
                <a:spcPct val="0"/>
              </a:spcBef>
              <a:buFontTx/>
              <a:buNone/>
            </a:pPr>
            <a:r>
              <a:rPr lang="es-AR" altLang="es-AR" sz="2000" b="1" dirty="0">
                <a:latin typeface="Courier New" pitchFamily="49" charset="0"/>
              </a:rPr>
              <a:t>  </a:t>
            </a:r>
            <a:r>
              <a:rPr lang="es-AR" altLang="es-AR" sz="2000" b="1" dirty="0" err="1">
                <a:latin typeface="Courier New" pitchFamily="49" charset="0"/>
              </a:rPr>
              <a:t>calleNro</a:t>
            </a:r>
            <a:r>
              <a:rPr lang="es-AR" altLang="es-AR" sz="2000" b="1" dirty="0">
                <a:latin typeface="Courier New" pitchFamily="49" charset="0"/>
              </a:rPr>
              <a:t> = </a:t>
            </a:r>
            <a:r>
              <a:rPr lang="es-AR" altLang="es-AR" sz="2000" b="1" dirty="0" err="1">
                <a:latin typeface="Courier New" pitchFamily="49" charset="0"/>
              </a:rPr>
              <a:t>cn</a:t>
            </a:r>
            <a:r>
              <a:rPr lang="es-AR" altLang="es-AR" sz="2000" b="1" dirty="0">
                <a:latin typeface="Courier New" pitchFamily="49" charset="0"/>
              </a:rPr>
              <a:t>;</a:t>
            </a:r>
          </a:p>
          <a:p>
            <a:pPr algn="l" eaLnBrk="1" hangingPunct="1">
              <a:spcBef>
                <a:spcPct val="0"/>
              </a:spcBef>
              <a:buFontTx/>
              <a:buNone/>
            </a:pPr>
            <a:r>
              <a:rPr lang="es-AR" altLang="es-AR" sz="2000" b="1" dirty="0">
                <a:latin typeface="Courier New" pitchFamily="49" charset="0"/>
              </a:rPr>
              <a:t>  </a:t>
            </a:r>
            <a:r>
              <a:rPr lang="es-AR" altLang="es-AR" sz="2000" b="1" dirty="0" err="1">
                <a:latin typeface="Courier New" pitchFamily="49" charset="0"/>
              </a:rPr>
              <a:t>telefono</a:t>
            </a:r>
            <a:r>
              <a:rPr lang="es-AR" altLang="es-AR" sz="2000" b="1" dirty="0">
                <a:latin typeface="Courier New" pitchFamily="49" charset="0"/>
              </a:rPr>
              <a:t> = </a:t>
            </a:r>
            <a:r>
              <a:rPr lang="es-AR" altLang="es-AR" sz="2000" b="1" dirty="0" err="1">
                <a:latin typeface="Courier New" pitchFamily="49" charset="0"/>
              </a:rPr>
              <a:t>tel</a:t>
            </a:r>
            <a:r>
              <a:rPr lang="es-AR" altLang="es-AR" sz="2000" b="1" dirty="0">
                <a:latin typeface="Courier New" pitchFamily="49" charset="0"/>
              </a:rPr>
              <a:t>;</a:t>
            </a:r>
          </a:p>
          <a:p>
            <a:pPr algn="l" eaLnBrk="1" hangingPunct="1">
              <a:spcBef>
                <a:spcPct val="0"/>
              </a:spcBef>
              <a:buFontTx/>
              <a:buNone/>
            </a:pPr>
            <a:r>
              <a:rPr lang="es-AR" altLang="es-AR" sz="2000" b="1" dirty="0">
                <a:latin typeface="Courier New" pitchFamily="49" charset="0"/>
              </a:rPr>
              <a:t>  email = </a:t>
            </a:r>
            <a:r>
              <a:rPr lang="es-AR" altLang="es-AR" sz="2000" b="1" dirty="0" err="1">
                <a:latin typeface="Courier New" pitchFamily="49" charset="0"/>
              </a:rPr>
              <a:t>em</a:t>
            </a:r>
            <a:r>
              <a:rPr lang="es-AR" altLang="es-AR" sz="2000" b="1" dirty="0">
                <a:latin typeface="Courier New" pitchFamily="49" charset="0"/>
              </a:rPr>
              <a:t>;                         </a:t>
            </a:r>
          </a:p>
          <a:p>
            <a:pPr algn="l" eaLnBrk="1" hangingPunct="1">
              <a:spcBef>
                <a:spcPct val="0"/>
              </a:spcBef>
              <a:buFontTx/>
              <a:buNone/>
            </a:pPr>
            <a:r>
              <a:rPr lang="es-AR" altLang="es-AR" sz="2000" b="1" dirty="0">
                <a:latin typeface="Courier New" pitchFamily="49" charset="0"/>
              </a:rPr>
              <a:t>}</a:t>
            </a:r>
          </a:p>
        </p:txBody>
      </p:sp>
      <p:sp>
        <p:nvSpPr>
          <p:cNvPr id="7" name="1 Título"/>
          <p:cNvSpPr txBox="1">
            <a:spLocks/>
          </p:cNvSpPr>
          <p:nvPr/>
        </p:nvSpPr>
        <p:spPr>
          <a:xfrm>
            <a:off x="467544" y="0"/>
            <a:ext cx="7931224" cy="1143000"/>
          </a:xfrm>
          <a:prstGeom prst="rect">
            <a:avLst/>
          </a:prstGeom>
        </p:spPr>
        <p:txBody>
          <a:bodyPr anchor="ctr"/>
          <a:lst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a:lstStyle>
          <a:p>
            <a:pPr fontAlgn="auto">
              <a:spcAft>
                <a:spcPts val="0"/>
              </a:spcAft>
              <a:defRPr/>
            </a:pPr>
            <a:r>
              <a:rPr lang="es-ES_tradnl" sz="3600" b="1" dirty="0" smtClean="0">
                <a:solidFill>
                  <a:schemeClr val="tx2">
                    <a:lumMod val="75000"/>
                  </a:schemeClr>
                </a:solidFill>
                <a:latin typeface="Cambria"/>
              </a:rPr>
              <a:t>Caso de Estudio: Clientes y Empleados</a:t>
            </a:r>
            <a:endParaRPr lang="es-AR" sz="3600" b="1" dirty="0">
              <a:solidFill>
                <a:schemeClr val="tx2">
                  <a:lumMod val="75000"/>
                </a:schemeClr>
              </a:solidFill>
              <a:latin typeface="Cambria"/>
            </a:endParaRPr>
          </a:p>
        </p:txBody>
      </p:sp>
    </p:spTree>
    <p:extLst>
      <p:ext uri="{BB962C8B-B14F-4D97-AF65-F5344CB8AC3E}">
        <p14:creationId xmlns:p14="http://schemas.microsoft.com/office/powerpoint/2010/main" val="19411890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pPr>
              <a:defRPr/>
            </a:pPr>
            <a:r>
              <a:rPr lang="en-US"/>
              <a:t>Introducción a la Programación Orientada a Objetos</a:t>
            </a:r>
            <a:endParaRPr lang="es-ES"/>
          </a:p>
        </p:txBody>
      </p:sp>
      <p:sp>
        <p:nvSpPr>
          <p:cNvPr id="30724" name="Text Box 4"/>
          <p:cNvSpPr txBox="1">
            <a:spLocks noChangeArrowheads="1"/>
          </p:cNvSpPr>
          <p:nvPr/>
        </p:nvSpPr>
        <p:spPr bwMode="auto">
          <a:xfrm>
            <a:off x="467545" y="1158766"/>
            <a:ext cx="7632848" cy="3477875"/>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sz="2000" b="1" dirty="0" err="1">
                <a:latin typeface="Courier New" pitchFamily="49" charset="0"/>
              </a:rPr>
              <a:t>public</a:t>
            </a:r>
            <a:r>
              <a:rPr lang="es-AR" altLang="es-AR" sz="2000" b="1" dirty="0">
                <a:latin typeface="Courier New" pitchFamily="49" charset="0"/>
              </a:rPr>
              <a:t> Empleado(</a:t>
            </a:r>
            <a:r>
              <a:rPr lang="es-AR" altLang="es-AR" sz="2000" b="1" dirty="0" err="1">
                <a:latin typeface="Courier New" pitchFamily="49" charset="0"/>
              </a:rPr>
              <a:t>String</a:t>
            </a:r>
            <a:r>
              <a:rPr lang="es-AR" altLang="es-AR" sz="2000" b="1" dirty="0">
                <a:latin typeface="Courier New" pitchFamily="49" charset="0"/>
              </a:rPr>
              <a:t> </a:t>
            </a:r>
            <a:r>
              <a:rPr lang="es-AR" altLang="es-AR" sz="2000" b="1" dirty="0" err="1">
                <a:latin typeface="Courier New" pitchFamily="49" charset="0"/>
              </a:rPr>
              <a:t>nom</a:t>
            </a:r>
            <a:r>
              <a:rPr lang="es-AR" altLang="es-AR" sz="2000" b="1" dirty="0">
                <a:latin typeface="Courier New" pitchFamily="49" charset="0"/>
              </a:rPr>
              <a:t>,</a:t>
            </a:r>
          </a:p>
          <a:p>
            <a:pPr algn="l" eaLnBrk="1" hangingPunct="1">
              <a:spcBef>
                <a:spcPct val="0"/>
              </a:spcBef>
              <a:buFontTx/>
              <a:buNone/>
            </a:pPr>
            <a:r>
              <a:rPr lang="es-AR" altLang="es-AR" sz="2000" b="1" dirty="0">
                <a:latin typeface="Courier New" pitchFamily="49" charset="0"/>
              </a:rPr>
              <a:t>               </a:t>
            </a:r>
            <a:r>
              <a:rPr lang="es-AR" altLang="es-AR" sz="2000" b="1" dirty="0" smtClean="0">
                <a:latin typeface="Courier New" pitchFamily="49" charset="0"/>
              </a:rPr>
              <a:t> </a:t>
            </a:r>
            <a:r>
              <a:rPr lang="es-AR" altLang="es-AR" sz="2000" b="1" dirty="0" err="1">
                <a:latin typeface="Courier New" pitchFamily="49" charset="0"/>
              </a:rPr>
              <a:t>String</a:t>
            </a:r>
            <a:r>
              <a:rPr lang="es-AR" altLang="es-AR" sz="2000" b="1" dirty="0">
                <a:latin typeface="Courier New" pitchFamily="49" charset="0"/>
              </a:rPr>
              <a:t> </a:t>
            </a:r>
            <a:r>
              <a:rPr lang="es-AR" altLang="es-AR" sz="2000" b="1" dirty="0" err="1">
                <a:latin typeface="Courier New" pitchFamily="49" charset="0"/>
              </a:rPr>
              <a:t>cn</a:t>
            </a:r>
            <a:r>
              <a:rPr lang="es-AR" altLang="es-AR" sz="2000" b="1" dirty="0">
                <a:latin typeface="Courier New" pitchFamily="49" charset="0"/>
              </a:rPr>
              <a:t>,</a:t>
            </a:r>
          </a:p>
          <a:p>
            <a:pPr algn="l" eaLnBrk="1" hangingPunct="1">
              <a:spcBef>
                <a:spcPct val="0"/>
              </a:spcBef>
              <a:buFontTx/>
              <a:buNone/>
            </a:pPr>
            <a:r>
              <a:rPr lang="es-AR" altLang="es-AR" sz="2000" b="1" dirty="0">
                <a:latin typeface="Courier New" pitchFamily="49" charset="0"/>
              </a:rPr>
              <a:t>               </a:t>
            </a:r>
            <a:r>
              <a:rPr lang="es-AR" altLang="es-AR" sz="2000" b="1" dirty="0" smtClean="0">
                <a:latin typeface="Courier New" pitchFamily="49" charset="0"/>
              </a:rPr>
              <a:t> </a:t>
            </a:r>
            <a:r>
              <a:rPr lang="es-AR" altLang="es-AR" sz="2000" b="1" dirty="0" err="1">
                <a:latin typeface="Courier New" pitchFamily="49" charset="0"/>
              </a:rPr>
              <a:t>String</a:t>
            </a:r>
            <a:r>
              <a:rPr lang="es-AR" altLang="es-AR" sz="2000" b="1" dirty="0">
                <a:latin typeface="Courier New" pitchFamily="49" charset="0"/>
              </a:rPr>
              <a:t> te,</a:t>
            </a:r>
          </a:p>
          <a:p>
            <a:pPr algn="l" eaLnBrk="1" hangingPunct="1">
              <a:spcBef>
                <a:spcPct val="0"/>
              </a:spcBef>
              <a:buFontTx/>
              <a:buNone/>
            </a:pPr>
            <a:r>
              <a:rPr lang="es-AR" altLang="es-AR" sz="2000" b="1" dirty="0">
                <a:latin typeface="Courier New" pitchFamily="49" charset="0"/>
              </a:rPr>
              <a:t>               </a:t>
            </a:r>
            <a:r>
              <a:rPr lang="es-AR" altLang="es-AR" sz="2000" b="1" dirty="0" smtClean="0">
                <a:latin typeface="Courier New" pitchFamily="49" charset="0"/>
              </a:rPr>
              <a:t> </a:t>
            </a:r>
            <a:r>
              <a:rPr lang="es-AR" altLang="es-AR" sz="2000" b="1" dirty="0" err="1">
                <a:latin typeface="Courier New" pitchFamily="49" charset="0"/>
              </a:rPr>
              <a:t>String</a:t>
            </a:r>
            <a:r>
              <a:rPr lang="es-AR" altLang="es-AR" sz="2000" b="1" dirty="0">
                <a:latin typeface="Courier New" pitchFamily="49" charset="0"/>
              </a:rPr>
              <a:t> </a:t>
            </a:r>
            <a:r>
              <a:rPr lang="es-AR" altLang="es-AR" sz="2000" b="1" dirty="0" err="1">
                <a:latin typeface="Courier New" pitchFamily="49" charset="0"/>
              </a:rPr>
              <a:t>em</a:t>
            </a:r>
            <a:r>
              <a:rPr lang="es-AR" altLang="es-AR" sz="2000" b="1" dirty="0">
                <a:latin typeface="Courier New" pitchFamily="49" charset="0"/>
              </a:rPr>
              <a:t>,</a:t>
            </a:r>
          </a:p>
          <a:p>
            <a:pPr algn="l" eaLnBrk="1" hangingPunct="1">
              <a:spcBef>
                <a:spcPct val="0"/>
              </a:spcBef>
              <a:buFontTx/>
              <a:buNone/>
            </a:pPr>
            <a:r>
              <a:rPr lang="es-AR" altLang="es-AR" sz="2000" b="1" dirty="0">
                <a:latin typeface="Courier New" pitchFamily="49" charset="0"/>
              </a:rPr>
              <a:t>               </a:t>
            </a:r>
            <a:r>
              <a:rPr lang="es-AR" altLang="es-AR" sz="2000" b="1" dirty="0" smtClean="0">
                <a:latin typeface="Courier New" pitchFamily="49" charset="0"/>
              </a:rPr>
              <a:t> </a:t>
            </a:r>
            <a:r>
              <a:rPr lang="es-AR" altLang="es-AR" sz="2000" b="1" dirty="0" err="1">
                <a:latin typeface="Courier New" pitchFamily="49" charset="0"/>
              </a:rPr>
              <a:t>float</a:t>
            </a:r>
            <a:r>
              <a:rPr lang="es-AR" altLang="es-AR" sz="2000" b="1" dirty="0">
                <a:latin typeface="Courier New" pitchFamily="49" charset="0"/>
              </a:rPr>
              <a:t> </a:t>
            </a:r>
            <a:r>
              <a:rPr lang="es-AR" altLang="es-AR" sz="2000" b="1" dirty="0" err="1">
                <a:latin typeface="Courier New" pitchFamily="49" charset="0"/>
              </a:rPr>
              <a:t>sb</a:t>
            </a:r>
            <a:r>
              <a:rPr lang="es-AR" altLang="es-AR" sz="2000" b="1" dirty="0">
                <a:latin typeface="Courier New" pitchFamily="49" charset="0"/>
              </a:rPr>
              <a:t>,                				 </a:t>
            </a:r>
            <a:r>
              <a:rPr lang="es-AR" altLang="es-AR" sz="2000" b="1" dirty="0" smtClean="0">
                <a:latin typeface="Courier New" pitchFamily="49" charset="0"/>
              </a:rPr>
              <a:t>   </a:t>
            </a:r>
            <a:r>
              <a:rPr lang="es-AR" altLang="es-AR" sz="2000" b="1" dirty="0" err="1" smtClean="0">
                <a:latin typeface="Courier New" pitchFamily="49" charset="0"/>
              </a:rPr>
              <a:t>int</a:t>
            </a:r>
            <a:r>
              <a:rPr lang="es-AR" altLang="es-AR" sz="2000" b="1" dirty="0" smtClean="0">
                <a:latin typeface="Courier New" pitchFamily="49" charset="0"/>
              </a:rPr>
              <a:t> </a:t>
            </a:r>
            <a:r>
              <a:rPr lang="es-AR" altLang="es-AR" sz="2000" b="1" dirty="0">
                <a:latin typeface="Courier New" pitchFamily="49" charset="0"/>
              </a:rPr>
              <a:t>ch, Fecha f ){</a:t>
            </a:r>
          </a:p>
          <a:p>
            <a:pPr algn="l" eaLnBrk="1" hangingPunct="1">
              <a:spcBef>
                <a:spcPct val="0"/>
              </a:spcBef>
              <a:buFontTx/>
              <a:buNone/>
            </a:pPr>
            <a:r>
              <a:rPr lang="es-AR" altLang="es-AR" sz="2000" b="1" dirty="0">
                <a:solidFill>
                  <a:srgbClr val="FF0000"/>
                </a:solidFill>
                <a:latin typeface="Courier New" pitchFamily="49" charset="0"/>
              </a:rPr>
              <a:t>   </a:t>
            </a:r>
            <a:r>
              <a:rPr lang="es-AR" altLang="es-AR" sz="2000" b="1" dirty="0" err="1">
                <a:solidFill>
                  <a:srgbClr val="FF0000"/>
                </a:solidFill>
                <a:latin typeface="Courier New" pitchFamily="49" charset="0"/>
              </a:rPr>
              <a:t>super</a:t>
            </a:r>
            <a:r>
              <a:rPr lang="es-AR" altLang="es-AR" sz="2000" b="1" dirty="0">
                <a:solidFill>
                  <a:srgbClr val="FF0000"/>
                </a:solidFill>
                <a:latin typeface="Courier New" pitchFamily="49" charset="0"/>
              </a:rPr>
              <a:t>(</a:t>
            </a:r>
            <a:r>
              <a:rPr lang="es-AR" altLang="es-AR" sz="2000" b="1" dirty="0" err="1">
                <a:solidFill>
                  <a:srgbClr val="FF0000"/>
                </a:solidFill>
                <a:latin typeface="Courier New" pitchFamily="49" charset="0"/>
              </a:rPr>
              <a:t>nom,cn,te,em</a:t>
            </a:r>
            <a:r>
              <a:rPr lang="es-AR" altLang="es-AR" sz="2000" b="1" dirty="0">
                <a:solidFill>
                  <a:srgbClr val="FF0000"/>
                </a:solidFill>
                <a:latin typeface="Courier New" pitchFamily="49" charset="0"/>
              </a:rPr>
              <a:t>);</a:t>
            </a:r>
          </a:p>
          <a:p>
            <a:pPr algn="l" eaLnBrk="1" hangingPunct="1">
              <a:spcBef>
                <a:spcPct val="0"/>
              </a:spcBef>
              <a:buFontTx/>
              <a:buNone/>
            </a:pPr>
            <a:r>
              <a:rPr lang="es-AR" altLang="es-AR" sz="2000" b="1" dirty="0">
                <a:latin typeface="Courier New" pitchFamily="49" charset="0"/>
              </a:rPr>
              <a:t>   </a:t>
            </a:r>
            <a:r>
              <a:rPr lang="es-AR" altLang="es-AR" sz="2000" b="1" dirty="0" err="1">
                <a:latin typeface="Courier New" pitchFamily="49" charset="0"/>
              </a:rPr>
              <a:t>basico</a:t>
            </a:r>
            <a:r>
              <a:rPr lang="es-AR" altLang="es-AR" sz="2000" b="1" dirty="0">
                <a:latin typeface="Courier New" pitchFamily="49" charset="0"/>
              </a:rPr>
              <a:t> = </a:t>
            </a:r>
            <a:r>
              <a:rPr lang="es-AR" altLang="es-AR" sz="2000" b="1" dirty="0" err="1">
                <a:latin typeface="Courier New" pitchFamily="49" charset="0"/>
              </a:rPr>
              <a:t>sb</a:t>
            </a:r>
            <a:r>
              <a:rPr lang="es-AR" altLang="es-AR" sz="2000" b="1" dirty="0">
                <a:latin typeface="Courier New" pitchFamily="49" charset="0"/>
              </a:rPr>
              <a:t>;</a:t>
            </a:r>
          </a:p>
          <a:p>
            <a:pPr algn="l" eaLnBrk="1" hangingPunct="1">
              <a:spcBef>
                <a:spcPct val="0"/>
              </a:spcBef>
              <a:buFontTx/>
              <a:buNone/>
            </a:pPr>
            <a:r>
              <a:rPr lang="es-AR" altLang="es-AR" sz="2000" b="1" dirty="0">
                <a:latin typeface="Courier New" pitchFamily="49" charset="0"/>
              </a:rPr>
              <a:t>   </a:t>
            </a:r>
            <a:r>
              <a:rPr lang="es-AR" altLang="es-AR" sz="2000" b="1" dirty="0" err="1">
                <a:latin typeface="Courier New" pitchFamily="49" charset="0"/>
              </a:rPr>
              <a:t>cantHijos</a:t>
            </a:r>
            <a:r>
              <a:rPr lang="es-AR" altLang="es-AR" sz="2000" b="1" dirty="0">
                <a:latin typeface="Courier New" pitchFamily="49" charset="0"/>
              </a:rPr>
              <a:t> = ch;</a:t>
            </a:r>
          </a:p>
          <a:p>
            <a:pPr algn="l" eaLnBrk="1" hangingPunct="1">
              <a:spcBef>
                <a:spcPct val="0"/>
              </a:spcBef>
              <a:buFontTx/>
              <a:buNone/>
            </a:pPr>
            <a:r>
              <a:rPr lang="es-AR" altLang="es-AR" sz="2000" b="1" dirty="0">
                <a:latin typeface="Courier New" pitchFamily="49" charset="0"/>
              </a:rPr>
              <a:t>   </a:t>
            </a:r>
            <a:r>
              <a:rPr lang="es-AR" altLang="es-AR" sz="2000" b="1" dirty="0" err="1">
                <a:latin typeface="Courier New" pitchFamily="49" charset="0"/>
              </a:rPr>
              <a:t>fechaIngreso</a:t>
            </a:r>
            <a:r>
              <a:rPr lang="es-AR" altLang="es-AR" sz="2000" b="1" dirty="0">
                <a:latin typeface="Courier New" pitchFamily="49" charset="0"/>
              </a:rPr>
              <a:t> = f;</a:t>
            </a:r>
          </a:p>
          <a:p>
            <a:pPr algn="l" eaLnBrk="1" hangingPunct="1">
              <a:spcBef>
                <a:spcPct val="0"/>
              </a:spcBef>
              <a:buFontTx/>
              <a:buNone/>
            </a:pPr>
            <a:r>
              <a:rPr lang="es-AR" altLang="es-AR" sz="2000" b="1" dirty="0">
                <a:latin typeface="Courier New" pitchFamily="49" charset="0"/>
              </a:rPr>
              <a:t>}</a:t>
            </a:r>
          </a:p>
        </p:txBody>
      </p:sp>
      <p:sp>
        <p:nvSpPr>
          <p:cNvPr id="5" name="1 Título"/>
          <p:cNvSpPr txBox="1">
            <a:spLocks/>
          </p:cNvSpPr>
          <p:nvPr/>
        </p:nvSpPr>
        <p:spPr>
          <a:xfrm>
            <a:off x="467544" y="0"/>
            <a:ext cx="7931224" cy="1143000"/>
          </a:xfrm>
          <a:prstGeom prst="rect">
            <a:avLst/>
          </a:prstGeom>
        </p:spPr>
        <p:txBody>
          <a:bodyPr anchor="ctr"/>
          <a:lst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a:lstStyle>
          <a:p>
            <a:pPr fontAlgn="auto">
              <a:spcAft>
                <a:spcPts val="0"/>
              </a:spcAft>
              <a:defRPr/>
            </a:pPr>
            <a:r>
              <a:rPr lang="es-ES_tradnl" sz="3600" b="1" dirty="0" smtClean="0">
                <a:solidFill>
                  <a:schemeClr val="tx2">
                    <a:lumMod val="75000"/>
                  </a:schemeClr>
                </a:solidFill>
                <a:latin typeface="Cambria"/>
              </a:rPr>
              <a:t>Caso de Estudio: Clientes y Empleados</a:t>
            </a:r>
            <a:endParaRPr lang="es-AR" sz="3600" b="1" dirty="0">
              <a:solidFill>
                <a:schemeClr val="tx2">
                  <a:lumMod val="75000"/>
                </a:schemeClr>
              </a:solidFill>
              <a:latin typeface="Cambria"/>
            </a:endParaRPr>
          </a:p>
        </p:txBody>
      </p:sp>
    </p:spTree>
    <p:extLst>
      <p:ext uri="{BB962C8B-B14F-4D97-AF65-F5344CB8AC3E}">
        <p14:creationId xmlns:p14="http://schemas.microsoft.com/office/powerpoint/2010/main" val="52791666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pPr>
              <a:defRPr/>
            </a:pPr>
            <a:r>
              <a:rPr lang="en-US"/>
              <a:t>Introducción a la Programación Orientada a Objetos</a:t>
            </a:r>
            <a:endParaRPr lang="es-ES"/>
          </a:p>
        </p:txBody>
      </p:sp>
      <p:sp>
        <p:nvSpPr>
          <p:cNvPr id="7" name="Text Box 4"/>
          <p:cNvSpPr txBox="1">
            <a:spLocks noChangeArrowheads="1"/>
          </p:cNvSpPr>
          <p:nvPr/>
        </p:nvSpPr>
        <p:spPr bwMode="auto">
          <a:xfrm>
            <a:off x="472314" y="1371819"/>
            <a:ext cx="7628078" cy="2554545"/>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lvl="0" algn="l" eaLnBrk="1" hangingPunct="1">
              <a:spcBef>
                <a:spcPct val="0"/>
              </a:spcBef>
              <a:buNone/>
            </a:pPr>
            <a:r>
              <a:rPr lang="es-AR" altLang="es-AR" sz="2000" b="1" dirty="0" err="1" smtClean="0">
                <a:solidFill>
                  <a:prstClr val="black"/>
                </a:solidFill>
                <a:latin typeface="Courier New" pitchFamily="49" charset="0"/>
              </a:rPr>
              <a:t>public</a:t>
            </a:r>
            <a:r>
              <a:rPr lang="es-AR" altLang="es-AR" sz="2000" b="1" dirty="0" smtClean="0">
                <a:solidFill>
                  <a:prstClr val="black"/>
                </a:solidFill>
                <a:latin typeface="Courier New" pitchFamily="49" charset="0"/>
              </a:rPr>
              <a:t> Ejecutivo (</a:t>
            </a:r>
            <a:r>
              <a:rPr lang="es-AR" altLang="es-AR" sz="2000" b="1" dirty="0" err="1" smtClean="0">
                <a:solidFill>
                  <a:prstClr val="black"/>
                </a:solidFill>
                <a:latin typeface="Courier New" pitchFamily="49" charset="0"/>
              </a:rPr>
              <a:t>String</a:t>
            </a:r>
            <a:r>
              <a:rPr lang="es-AR" altLang="es-AR" sz="2000" b="1" dirty="0" smtClean="0">
                <a:solidFill>
                  <a:prstClr val="black"/>
                </a:solidFill>
                <a:latin typeface="Courier New" pitchFamily="49" charset="0"/>
              </a:rPr>
              <a:t> </a:t>
            </a:r>
            <a:r>
              <a:rPr lang="es-AR" altLang="es-AR" sz="2000" b="1" dirty="0" err="1" smtClean="0">
                <a:solidFill>
                  <a:prstClr val="black"/>
                </a:solidFill>
                <a:latin typeface="Courier New" pitchFamily="49" charset="0"/>
              </a:rPr>
              <a:t>nom</a:t>
            </a:r>
            <a:r>
              <a:rPr lang="es-AR" altLang="es-AR" sz="2000" b="1" dirty="0" smtClean="0">
                <a:solidFill>
                  <a:prstClr val="black"/>
                </a:solidFill>
                <a:latin typeface="Courier New" pitchFamily="49" charset="0"/>
              </a:rPr>
              <a:t>, </a:t>
            </a:r>
            <a:r>
              <a:rPr lang="es-AR" altLang="es-AR" sz="2000" b="1" dirty="0" err="1" smtClean="0">
                <a:solidFill>
                  <a:prstClr val="black"/>
                </a:solidFill>
                <a:latin typeface="Courier New" pitchFamily="49" charset="0"/>
              </a:rPr>
              <a:t>String</a:t>
            </a:r>
            <a:r>
              <a:rPr lang="es-AR" altLang="es-AR" sz="2000" b="1" dirty="0" smtClean="0">
                <a:solidFill>
                  <a:prstClr val="black"/>
                </a:solidFill>
                <a:latin typeface="Courier New" pitchFamily="49" charset="0"/>
              </a:rPr>
              <a:t> </a:t>
            </a:r>
            <a:r>
              <a:rPr lang="es-AR" altLang="es-AR" sz="2000" b="1" dirty="0" err="1" smtClean="0">
                <a:solidFill>
                  <a:prstClr val="black"/>
                </a:solidFill>
                <a:latin typeface="Courier New" pitchFamily="49" charset="0"/>
              </a:rPr>
              <a:t>cn</a:t>
            </a:r>
            <a:r>
              <a:rPr lang="es-AR" altLang="es-AR" sz="2000" b="1" dirty="0" smtClean="0">
                <a:solidFill>
                  <a:prstClr val="black"/>
                </a:solidFill>
                <a:latin typeface="Courier New" pitchFamily="49" charset="0"/>
              </a:rPr>
              <a:t>,</a:t>
            </a:r>
          </a:p>
          <a:p>
            <a:pPr lvl="0" algn="l" eaLnBrk="1" hangingPunct="1">
              <a:spcBef>
                <a:spcPct val="0"/>
              </a:spcBef>
              <a:buNone/>
            </a:pPr>
            <a:r>
              <a:rPr lang="es-AR" altLang="es-AR" sz="2000" b="1" dirty="0" smtClean="0">
                <a:solidFill>
                  <a:prstClr val="black"/>
                </a:solidFill>
                <a:latin typeface="Courier New" pitchFamily="49" charset="0"/>
              </a:rPr>
              <a:t>                  </a:t>
            </a:r>
            <a:r>
              <a:rPr lang="es-AR" altLang="es-AR" sz="2000" b="1" dirty="0" err="1" smtClean="0">
                <a:solidFill>
                  <a:prstClr val="black"/>
                </a:solidFill>
                <a:latin typeface="Courier New" pitchFamily="49" charset="0"/>
              </a:rPr>
              <a:t>String</a:t>
            </a:r>
            <a:r>
              <a:rPr lang="es-AR" altLang="es-AR" sz="2000" b="1" dirty="0" smtClean="0">
                <a:solidFill>
                  <a:prstClr val="black"/>
                </a:solidFill>
                <a:latin typeface="Courier New" pitchFamily="49" charset="0"/>
              </a:rPr>
              <a:t> te, </a:t>
            </a:r>
            <a:r>
              <a:rPr lang="es-AR" altLang="es-AR" sz="2000" b="1" dirty="0" err="1" smtClean="0">
                <a:solidFill>
                  <a:prstClr val="black"/>
                </a:solidFill>
                <a:latin typeface="Courier New" pitchFamily="49" charset="0"/>
              </a:rPr>
              <a:t>String</a:t>
            </a:r>
            <a:r>
              <a:rPr lang="es-AR" altLang="es-AR" sz="2000" b="1" dirty="0" smtClean="0">
                <a:solidFill>
                  <a:prstClr val="black"/>
                </a:solidFill>
                <a:latin typeface="Courier New" pitchFamily="49" charset="0"/>
              </a:rPr>
              <a:t> </a:t>
            </a:r>
            <a:r>
              <a:rPr lang="es-AR" altLang="es-AR" sz="2000" b="1" dirty="0" err="1" smtClean="0">
                <a:solidFill>
                  <a:prstClr val="black"/>
                </a:solidFill>
                <a:latin typeface="Courier New" pitchFamily="49" charset="0"/>
              </a:rPr>
              <a:t>em</a:t>
            </a:r>
            <a:r>
              <a:rPr lang="es-AR" altLang="es-AR" sz="2000" b="1" dirty="0" smtClean="0">
                <a:solidFill>
                  <a:prstClr val="black"/>
                </a:solidFill>
                <a:latin typeface="Courier New" pitchFamily="49" charset="0"/>
              </a:rPr>
              <a:t>,</a:t>
            </a:r>
          </a:p>
          <a:p>
            <a:pPr lvl="0" algn="l" eaLnBrk="1" hangingPunct="1">
              <a:spcBef>
                <a:spcPct val="0"/>
              </a:spcBef>
              <a:buNone/>
            </a:pPr>
            <a:r>
              <a:rPr lang="es-AR" altLang="es-AR" sz="2000" b="1" dirty="0" smtClean="0">
                <a:solidFill>
                  <a:prstClr val="black"/>
                </a:solidFill>
                <a:latin typeface="Courier New" pitchFamily="49" charset="0"/>
              </a:rPr>
              <a:t>                  </a:t>
            </a:r>
            <a:r>
              <a:rPr lang="es-AR" altLang="es-AR" sz="2000" b="1" dirty="0" err="1" smtClean="0">
                <a:solidFill>
                  <a:prstClr val="black"/>
                </a:solidFill>
                <a:latin typeface="Courier New" pitchFamily="49" charset="0"/>
              </a:rPr>
              <a:t>float</a:t>
            </a:r>
            <a:r>
              <a:rPr lang="es-AR" altLang="es-AR" sz="2000" b="1" dirty="0" smtClean="0">
                <a:solidFill>
                  <a:prstClr val="black"/>
                </a:solidFill>
                <a:latin typeface="Courier New" pitchFamily="49" charset="0"/>
              </a:rPr>
              <a:t> </a:t>
            </a:r>
            <a:r>
              <a:rPr lang="es-AR" altLang="es-AR" sz="2000" b="1" dirty="0" err="1" smtClean="0">
                <a:solidFill>
                  <a:prstClr val="black"/>
                </a:solidFill>
                <a:latin typeface="Courier New" pitchFamily="49" charset="0"/>
              </a:rPr>
              <a:t>sb</a:t>
            </a:r>
            <a:r>
              <a:rPr lang="es-AR" altLang="es-AR" sz="2000" b="1" dirty="0" smtClean="0">
                <a:solidFill>
                  <a:prstClr val="black"/>
                </a:solidFill>
                <a:latin typeface="Courier New" pitchFamily="49" charset="0"/>
              </a:rPr>
              <a:t>, </a:t>
            </a:r>
            <a:r>
              <a:rPr lang="es-AR" altLang="es-AR" sz="2000" b="1" dirty="0" err="1" smtClean="0">
                <a:solidFill>
                  <a:prstClr val="black"/>
                </a:solidFill>
                <a:latin typeface="Courier New" pitchFamily="49" charset="0"/>
              </a:rPr>
              <a:t>int</a:t>
            </a:r>
            <a:r>
              <a:rPr lang="es-AR" altLang="es-AR" sz="2000" b="1" dirty="0" smtClean="0">
                <a:solidFill>
                  <a:prstClr val="black"/>
                </a:solidFill>
                <a:latin typeface="Courier New" pitchFamily="49" charset="0"/>
              </a:rPr>
              <a:t> ch, Fecha f,</a:t>
            </a:r>
          </a:p>
          <a:p>
            <a:pPr lvl="0" algn="l" eaLnBrk="1" hangingPunct="1">
              <a:spcBef>
                <a:spcPct val="0"/>
              </a:spcBef>
              <a:buNone/>
            </a:pPr>
            <a:r>
              <a:rPr lang="es-AR" altLang="es-AR" sz="2000" b="1" dirty="0" smtClean="0">
                <a:solidFill>
                  <a:prstClr val="black"/>
                </a:solidFill>
                <a:latin typeface="Courier New" pitchFamily="49" charset="0"/>
              </a:rPr>
              <a:t>                  </a:t>
            </a:r>
            <a:r>
              <a:rPr lang="es-AR" altLang="es-AR" sz="2000" b="1" dirty="0" err="1" smtClean="0">
                <a:solidFill>
                  <a:prstClr val="black"/>
                </a:solidFill>
                <a:latin typeface="Courier New" pitchFamily="49" charset="0"/>
              </a:rPr>
              <a:t>float</a:t>
            </a:r>
            <a:r>
              <a:rPr lang="es-AR" altLang="es-AR" sz="2000" b="1" dirty="0" smtClean="0">
                <a:solidFill>
                  <a:prstClr val="black"/>
                </a:solidFill>
                <a:latin typeface="Courier New" pitchFamily="49" charset="0"/>
              </a:rPr>
              <a:t> pres ){</a:t>
            </a:r>
          </a:p>
          <a:p>
            <a:pPr lvl="0" algn="l" eaLnBrk="1" hangingPunct="1">
              <a:spcBef>
                <a:spcPct val="0"/>
              </a:spcBef>
              <a:buNone/>
            </a:pPr>
            <a:r>
              <a:rPr lang="es-AR" altLang="es-AR" sz="2000" b="1" dirty="0" smtClean="0">
                <a:solidFill>
                  <a:srgbClr val="FF0000"/>
                </a:solidFill>
                <a:latin typeface="Courier New" pitchFamily="49" charset="0"/>
              </a:rPr>
              <a:t>   </a:t>
            </a:r>
            <a:r>
              <a:rPr lang="es-AR" altLang="es-AR" sz="2000" b="1" dirty="0" err="1" smtClean="0">
                <a:solidFill>
                  <a:srgbClr val="FF0000"/>
                </a:solidFill>
                <a:latin typeface="Courier New" pitchFamily="49" charset="0"/>
              </a:rPr>
              <a:t>super</a:t>
            </a:r>
            <a:r>
              <a:rPr lang="es-AR" altLang="es-AR" sz="2000" b="1" dirty="0" smtClean="0">
                <a:solidFill>
                  <a:srgbClr val="FF0000"/>
                </a:solidFill>
                <a:latin typeface="Courier New" pitchFamily="49" charset="0"/>
              </a:rPr>
              <a:t>(</a:t>
            </a:r>
            <a:r>
              <a:rPr lang="es-AR" altLang="es-AR" sz="2000" b="1" dirty="0" err="1" smtClean="0">
                <a:solidFill>
                  <a:srgbClr val="FF0000"/>
                </a:solidFill>
                <a:latin typeface="Courier New" pitchFamily="49" charset="0"/>
              </a:rPr>
              <a:t>nom,cn,te,em,sb,ch,f</a:t>
            </a:r>
            <a:r>
              <a:rPr lang="es-AR" altLang="es-AR" sz="2000" b="1" dirty="0" smtClean="0">
                <a:solidFill>
                  <a:srgbClr val="FF0000"/>
                </a:solidFill>
                <a:latin typeface="Courier New" pitchFamily="49" charset="0"/>
              </a:rPr>
              <a:t>);</a:t>
            </a:r>
          </a:p>
          <a:p>
            <a:pPr lvl="0" algn="l" eaLnBrk="1" hangingPunct="1">
              <a:spcBef>
                <a:spcPct val="0"/>
              </a:spcBef>
              <a:buNone/>
            </a:pPr>
            <a:r>
              <a:rPr lang="es-AR" altLang="es-AR" sz="2000" b="1" dirty="0" smtClean="0">
                <a:solidFill>
                  <a:prstClr val="black"/>
                </a:solidFill>
                <a:latin typeface="Courier New" pitchFamily="49" charset="0"/>
              </a:rPr>
              <a:t>   productividad = 0;</a:t>
            </a:r>
          </a:p>
          <a:p>
            <a:pPr lvl="0" algn="l" eaLnBrk="1" hangingPunct="1">
              <a:spcBef>
                <a:spcPct val="0"/>
              </a:spcBef>
              <a:buNone/>
            </a:pPr>
            <a:r>
              <a:rPr lang="es-AR" altLang="es-AR" sz="2000" b="1" dirty="0" smtClean="0">
                <a:solidFill>
                  <a:prstClr val="black"/>
                </a:solidFill>
                <a:latin typeface="Courier New" pitchFamily="49" charset="0"/>
              </a:rPr>
              <a:t>   presupuesto = pres;</a:t>
            </a:r>
          </a:p>
          <a:p>
            <a:pPr lvl="0" algn="l" eaLnBrk="1" hangingPunct="1">
              <a:spcBef>
                <a:spcPct val="0"/>
              </a:spcBef>
              <a:buNone/>
            </a:pPr>
            <a:r>
              <a:rPr lang="es-AR" altLang="es-AR" sz="2000" b="1" dirty="0" smtClean="0">
                <a:solidFill>
                  <a:prstClr val="black"/>
                </a:solidFill>
                <a:latin typeface="Courier New" pitchFamily="49" charset="0"/>
              </a:rPr>
              <a:t>}</a:t>
            </a:r>
            <a:endParaRPr lang="es-AR" altLang="es-AR" sz="2000" b="1" dirty="0">
              <a:solidFill>
                <a:prstClr val="black"/>
              </a:solidFill>
              <a:latin typeface="Courier New" pitchFamily="49" charset="0"/>
            </a:endParaRPr>
          </a:p>
        </p:txBody>
      </p:sp>
      <p:sp>
        <p:nvSpPr>
          <p:cNvPr id="5" name="1 Título"/>
          <p:cNvSpPr txBox="1">
            <a:spLocks/>
          </p:cNvSpPr>
          <p:nvPr/>
        </p:nvSpPr>
        <p:spPr>
          <a:xfrm>
            <a:off x="467544" y="0"/>
            <a:ext cx="7931224" cy="1143000"/>
          </a:xfrm>
          <a:prstGeom prst="rect">
            <a:avLst/>
          </a:prstGeom>
        </p:spPr>
        <p:txBody>
          <a:bodyPr anchor="ctr"/>
          <a:lst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a:lstStyle>
          <a:p>
            <a:pPr fontAlgn="auto">
              <a:spcAft>
                <a:spcPts val="0"/>
              </a:spcAft>
              <a:defRPr/>
            </a:pPr>
            <a:r>
              <a:rPr lang="es-ES_tradnl" sz="3600" b="1" dirty="0" smtClean="0">
                <a:solidFill>
                  <a:schemeClr val="tx2">
                    <a:lumMod val="75000"/>
                  </a:schemeClr>
                </a:solidFill>
                <a:latin typeface="Cambria"/>
              </a:rPr>
              <a:t>Caso de Estudio: Clientes y Empleados</a:t>
            </a:r>
            <a:endParaRPr lang="es-AR" sz="3600" b="1" dirty="0">
              <a:solidFill>
                <a:schemeClr val="tx2">
                  <a:lumMod val="75000"/>
                </a:schemeClr>
              </a:solidFill>
              <a:latin typeface="Cambria"/>
            </a:endParaRPr>
          </a:p>
        </p:txBody>
      </p:sp>
    </p:spTree>
    <p:extLst>
      <p:ext uri="{BB962C8B-B14F-4D97-AF65-F5344CB8AC3E}">
        <p14:creationId xmlns:p14="http://schemas.microsoft.com/office/powerpoint/2010/main" val="5368058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pPr>
              <a:defRPr/>
            </a:pPr>
            <a:r>
              <a:rPr lang="en-US"/>
              <a:t>Introducción a la Programación Orientada a Objetos</a:t>
            </a:r>
            <a:endParaRPr lang="es-ES"/>
          </a:p>
        </p:txBody>
      </p:sp>
      <p:sp>
        <p:nvSpPr>
          <p:cNvPr id="5" name="1 Título"/>
          <p:cNvSpPr txBox="1">
            <a:spLocks/>
          </p:cNvSpPr>
          <p:nvPr/>
        </p:nvSpPr>
        <p:spPr>
          <a:xfrm>
            <a:off x="467544" y="0"/>
            <a:ext cx="7931224" cy="1143000"/>
          </a:xfrm>
          <a:prstGeom prst="rect">
            <a:avLst/>
          </a:prstGeom>
        </p:spPr>
        <p:txBody>
          <a:bodyPr anchor="ctr"/>
          <a:lst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a:lstStyle>
          <a:p>
            <a:pPr fontAlgn="auto">
              <a:spcAft>
                <a:spcPts val="0"/>
              </a:spcAft>
              <a:defRPr/>
            </a:pPr>
            <a:r>
              <a:rPr lang="es-ES_tradnl" sz="3600" b="1" dirty="0" smtClean="0">
                <a:solidFill>
                  <a:schemeClr val="tx2">
                    <a:lumMod val="75000"/>
                  </a:schemeClr>
                </a:solidFill>
                <a:latin typeface="Cambria"/>
              </a:rPr>
              <a:t>Caso de Estudio: Clientes y Empleados</a:t>
            </a:r>
            <a:endParaRPr lang="es-AR" sz="3600" b="1" dirty="0">
              <a:solidFill>
                <a:schemeClr val="tx2">
                  <a:lumMod val="75000"/>
                </a:schemeClr>
              </a:solidFill>
              <a:latin typeface="Cambria"/>
            </a:endParaRPr>
          </a:p>
        </p:txBody>
      </p:sp>
      <p:sp>
        <p:nvSpPr>
          <p:cNvPr id="8" name="Rectangle 5"/>
          <p:cNvSpPr>
            <a:spLocks noChangeArrowheads="1"/>
          </p:cNvSpPr>
          <p:nvPr/>
        </p:nvSpPr>
        <p:spPr bwMode="auto">
          <a:xfrm>
            <a:off x="2051720" y="1151230"/>
            <a:ext cx="4452937" cy="682625"/>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b="1"/>
              <a:t>Empleado</a:t>
            </a:r>
          </a:p>
        </p:txBody>
      </p:sp>
      <p:sp>
        <p:nvSpPr>
          <p:cNvPr id="9" name="Rectangle 6"/>
          <p:cNvSpPr>
            <a:spLocks noChangeArrowheads="1"/>
          </p:cNvSpPr>
          <p:nvPr/>
        </p:nvSpPr>
        <p:spPr bwMode="auto">
          <a:xfrm>
            <a:off x="2064420" y="1841793"/>
            <a:ext cx="4452937" cy="828675"/>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a:latin typeface="Arial" pitchFamily="34" charset="0"/>
                <a:cs typeface="Arial" pitchFamily="34" charset="0"/>
              </a:rPr>
              <a:t>&lt;&lt;Consultas&gt;&gt;</a:t>
            </a:r>
          </a:p>
          <a:p>
            <a:pPr algn="l" eaLnBrk="1" hangingPunct="1">
              <a:spcBef>
                <a:spcPct val="0"/>
              </a:spcBef>
              <a:buFontTx/>
              <a:buNone/>
            </a:pPr>
            <a:r>
              <a:rPr lang="es-AR" altLang="es-AR">
                <a:latin typeface="Arial" pitchFamily="34" charset="0"/>
                <a:cs typeface="Arial" pitchFamily="34" charset="0"/>
              </a:rPr>
              <a:t>diasVacaciones () : real </a:t>
            </a:r>
          </a:p>
        </p:txBody>
      </p:sp>
      <p:sp>
        <p:nvSpPr>
          <p:cNvPr id="10" name="Rectangle 7"/>
          <p:cNvSpPr>
            <a:spLocks noChangeArrowheads="1"/>
          </p:cNvSpPr>
          <p:nvPr/>
        </p:nvSpPr>
        <p:spPr bwMode="auto">
          <a:xfrm>
            <a:off x="2064420" y="3311470"/>
            <a:ext cx="4452937" cy="596900"/>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b="1">
                <a:latin typeface="Arial" pitchFamily="34" charset="0"/>
                <a:cs typeface="Arial" pitchFamily="34" charset="0"/>
              </a:rPr>
              <a:t>Ejecutivo</a:t>
            </a:r>
          </a:p>
        </p:txBody>
      </p:sp>
      <p:sp>
        <p:nvSpPr>
          <p:cNvPr id="11" name="Rectangle 8"/>
          <p:cNvSpPr>
            <a:spLocks noChangeArrowheads="1"/>
          </p:cNvSpPr>
          <p:nvPr/>
        </p:nvSpPr>
        <p:spPr bwMode="auto">
          <a:xfrm>
            <a:off x="2064420" y="3914720"/>
            <a:ext cx="4452937" cy="1376363"/>
          </a:xfrm>
          <a:prstGeom prst="rect">
            <a:avLst/>
          </a:prstGeom>
          <a:solidFill>
            <a:schemeClr val="bg1"/>
          </a:solidFill>
          <a:ln w="9525">
            <a:solidFill>
              <a:schemeClr val="tx1"/>
            </a:solidFill>
            <a:miter lim="800000"/>
            <a:headEnd/>
            <a:tailEnd/>
          </a:ln>
        </p:spPr>
        <p:txBody>
          <a:bodyPr wrap="none" anchor="ct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a:solidFill>
                  <a:srgbClr val="000000"/>
                </a:solidFill>
                <a:latin typeface="Arial" pitchFamily="34" charset="0"/>
                <a:cs typeface="Arial" pitchFamily="34" charset="0"/>
              </a:rPr>
              <a:t>&lt;&lt;Consultas&gt;&gt;</a:t>
            </a:r>
          </a:p>
          <a:p>
            <a:pPr algn="l" eaLnBrk="1" hangingPunct="1">
              <a:spcBef>
                <a:spcPct val="0"/>
              </a:spcBef>
              <a:buFontTx/>
              <a:buNone/>
            </a:pPr>
            <a:r>
              <a:rPr lang="es-AR" altLang="es-AR">
                <a:latin typeface="Arial" pitchFamily="34" charset="0"/>
                <a:cs typeface="Arial" pitchFamily="34" charset="0"/>
              </a:rPr>
              <a:t>diasVacaciones () : real </a:t>
            </a:r>
          </a:p>
        </p:txBody>
      </p:sp>
      <p:sp>
        <p:nvSpPr>
          <p:cNvPr id="12" name="Right Arrow 8"/>
          <p:cNvSpPr/>
          <p:nvPr/>
        </p:nvSpPr>
        <p:spPr>
          <a:xfrm rot="16200000">
            <a:off x="3863851" y="2745874"/>
            <a:ext cx="484188" cy="425450"/>
          </a:xfrm>
          <a:prstGeom prst="rightArrow">
            <a:avLst>
              <a:gd name="adj1" fmla="val 0"/>
              <a:gd name="adj2" fmla="val 38029"/>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latin typeface="Arial" pitchFamily="34" charset="0"/>
              <a:cs typeface="Arial" pitchFamily="34" charset="0"/>
            </a:endParaRPr>
          </a:p>
        </p:txBody>
      </p:sp>
      <p:sp>
        <p:nvSpPr>
          <p:cNvPr id="2" name="Rectángulo 1"/>
          <p:cNvSpPr/>
          <p:nvPr/>
        </p:nvSpPr>
        <p:spPr>
          <a:xfrm>
            <a:off x="688740" y="5458570"/>
            <a:ext cx="7488832" cy="1384995"/>
          </a:xfrm>
          <a:prstGeom prst="rect">
            <a:avLst/>
          </a:prstGeom>
        </p:spPr>
        <p:txBody>
          <a:bodyPr wrap="square">
            <a:spAutoFit/>
          </a:bodyPr>
          <a:lstStyle/>
          <a:p>
            <a:pPr>
              <a:spcBef>
                <a:spcPts val="600"/>
              </a:spcBef>
            </a:pPr>
            <a:r>
              <a:rPr lang="es-ES" altLang="es-AR" sz="2800" dirty="0"/>
              <a:t>Una clase derivada puede </a:t>
            </a:r>
            <a:r>
              <a:rPr lang="es-ES" altLang="es-AR" sz="2800" b="1" dirty="0"/>
              <a:t>redefinir</a:t>
            </a:r>
            <a:r>
              <a:rPr lang="es-ES" altLang="es-AR" sz="2800" dirty="0"/>
              <a:t> un método de una de sus clase ancestro, si  especifica el mismo nombre, número y tipo de parámetros</a:t>
            </a:r>
            <a:r>
              <a:rPr lang="es-ES" altLang="es-AR" sz="2800" dirty="0" smtClean="0"/>
              <a:t>.</a:t>
            </a:r>
            <a:endParaRPr lang="es-ES" altLang="es-AR" sz="2800" dirty="0"/>
          </a:p>
        </p:txBody>
      </p:sp>
    </p:spTree>
    <p:extLst>
      <p:ext uri="{BB962C8B-B14F-4D97-AF65-F5344CB8AC3E}">
        <p14:creationId xmlns:p14="http://schemas.microsoft.com/office/powerpoint/2010/main" val="29021850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solidFill>
                  <a:srgbClr val="000000"/>
                </a:solidFill>
              </a:rPr>
              <a:t>Introducción a la Programación Orientada a Objetos</a:t>
            </a:r>
            <a:endParaRPr lang="es-ES">
              <a:solidFill>
                <a:srgbClr val="000000"/>
              </a:solidFill>
            </a:endParaRPr>
          </a:p>
        </p:txBody>
      </p:sp>
      <p:sp>
        <p:nvSpPr>
          <p:cNvPr id="134146" name="Rectangle 2"/>
          <p:cNvSpPr>
            <a:spLocks noGrp="1" noChangeArrowheads="1"/>
          </p:cNvSpPr>
          <p:nvPr>
            <p:ph type="subTitle" idx="1"/>
          </p:nvPr>
        </p:nvSpPr>
        <p:spPr>
          <a:xfrm>
            <a:off x="467544" y="1250081"/>
            <a:ext cx="7311727" cy="5275263"/>
          </a:xfrm>
        </p:spPr>
        <p:txBody>
          <a:bodyPr>
            <a:normAutofit/>
          </a:bodyPr>
          <a:lstStyle/>
          <a:p>
            <a:pPr algn="l" eaLnBrk="1" hangingPunct="1">
              <a:lnSpc>
                <a:spcPct val="90000"/>
              </a:lnSpc>
              <a:spcBef>
                <a:spcPct val="50000"/>
              </a:spcBef>
            </a:pPr>
            <a:r>
              <a:rPr lang="es-ES" altLang="es-AR" sz="2400" i="1" dirty="0" smtClean="0"/>
              <a:t>Cada empleado tiene un </a:t>
            </a:r>
            <a:r>
              <a:rPr lang="es-ES" altLang="es-AR" sz="2400" b="1" i="1" dirty="0" smtClean="0"/>
              <a:t>nombre</a:t>
            </a:r>
            <a:r>
              <a:rPr lang="es-ES" altLang="es-AR" sz="2400" i="1" dirty="0" smtClean="0"/>
              <a:t> y algunos datos postales como </a:t>
            </a:r>
            <a:r>
              <a:rPr lang="es-ES" altLang="es-AR" sz="2400" b="1" i="1" dirty="0" smtClean="0"/>
              <a:t>calle, número</a:t>
            </a:r>
            <a:r>
              <a:rPr lang="es-ES" altLang="es-AR" sz="2400" i="1" dirty="0" smtClean="0"/>
              <a:t>, </a:t>
            </a:r>
            <a:r>
              <a:rPr lang="es-ES" altLang="es-AR" sz="2400" b="1" i="1" dirty="0" smtClean="0"/>
              <a:t>teléfono</a:t>
            </a:r>
            <a:r>
              <a:rPr lang="es-ES" altLang="es-AR" sz="2400" i="1" dirty="0" smtClean="0"/>
              <a:t> y </a:t>
            </a:r>
            <a:r>
              <a:rPr lang="es-ES" altLang="es-AR" sz="2400" b="1" i="1" dirty="0" smtClean="0"/>
              <a:t>dirección de correo electrónico, </a:t>
            </a:r>
            <a:r>
              <a:rPr lang="es-ES" altLang="es-AR" sz="2400" i="1" dirty="0" smtClean="0"/>
              <a:t>una </a:t>
            </a:r>
            <a:r>
              <a:rPr lang="es-ES" altLang="es-AR" sz="2400" b="1" i="1" dirty="0" smtClean="0"/>
              <a:t>fecha de ingreso</a:t>
            </a:r>
            <a:r>
              <a:rPr lang="es-ES" altLang="es-AR" sz="2400" i="1" dirty="0" smtClean="0"/>
              <a:t> a la empresa, un </a:t>
            </a:r>
            <a:r>
              <a:rPr lang="es-ES" altLang="es-AR" sz="2400" b="1" i="1" dirty="0" smtClean="0"/>
              <a:t>salario básico</a:t>
            </a:r>
            <a:r>
              <a:rPr lang="es-ES" altLang="es-AR" sz="2400" i="1" dirty="0" smtClean="0"/>
              <a:t> y una </a:t>
            </a:r>
            <a:r>
              <a:rPr lang="es-ES" altLang="es-AR" sz="2400" b="1" i="1" dirty="0" smtClean="0"/>
              <a:t>cantidad de hijos</a:t>
            </a:r>
            <a:r>
              <a:rPr lang="es-ES" altLang="es-AR" sz="2400" i="1" dirty="0" smtClean="0"/>
              <a:t>. </a:t>
            </a:r>
          </a:p>
          <a:p>
            <a:pPr algn="l" eaLnBrk="1" hangingPunct="1">
              <a:lnSpc>
                <a:spcPct val="90000"/>
              </a:lnSpc>
              <a:spcBef>
                <a:spcPct val="50000"/>
              </a:spcBef>
            </a:pPr>
            <a:r>
              <a:rPr lang="es-ES" altLang="es-AR" sz="2400" i="1" dirty="0" smtClean="0"/>
              <a:t>Durante su permanencia en la empresa  pueden modificarse los datos postales, el salario o la cantidad de hijos.</a:t>
            </a:r>
          </a:p>
          <a:p>
            <a:pPr algn="l" eaLnBrk="1" hangingPunct="1">
              <a:lnSpc>
                <a:spcPct val="90000"/>
              </a:lnSpc>
              <a:spcBef>
                <a:spcPct val="50000"/>
              </a:spcBef>
            </a:pPr>
            <a:endParaRPr lang="es-ES" altLang="es-AR" sz="2400" dirty="0" smtClean="0"/>
          </a:p>
        </p:txBody>
      </p:sp>
      <p:sp>
        <p:nvSpPr>
          <p:cNvPr id="5" name="1 Título"/>
          <p:cNvSpPr txBox="1">
            <a:spLocks/>
          </p:cNvSpPr>
          <p:nvPr/>
        </p:nvSpPr>
        <p:spPr>
          <a:xfrm>
            <a:off x="457200" y="0"/>
            <a:ext cx="7931224" cy="1143000"/>
          </a:xfrm>
          <a:prstGeom prst="rect">
            <a:avLst/>
          </a:prstGeom>
        </p:spPr>
        <p:txBody>
          <a:bodyPr anchor="ctr"/>
          <a:lst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a:lstStyle>
          <a:p>
            <a:pPr fontAlgn="auto">
              <a:spcAft>
                <a:spcPts val="0"/>
              </a:spcAft>
              <a:defRPr/>
            </a:pPr>
            <a:r>
              <a:rPr lang="es-ES_tradnl" sz="3600" b="1" dirty="0" smtClean="0">
                <a:solidFill>
                  <a:schemeClr val="tx2">
                    <a:lumMod val="75000"/>
                  </a:schemeClr>
                </a:solidFill>
                <a:latin typeface="Cambria"/>
              </a:rPr>
              <a:t>Caso de Estudio: Clientes y Empleados</a:t>
            </a:r>
            <a:endParaRPr lang="es-AR" sz="3600" b="1" dirty="0">
              <a:solidFill>
                <a:schemeClr val="tx2">
                  <a:lumMod val="75000"/>
                </a:schemeClr>
              </a:solidFill>
              <a:latin typeface="Cambria"/>
            </a:endParaRPr>
          </a:p>
        </p:txBody>
      </p:sp>
    </p:spTree>
    <p:extLst>
      <p:ext uri="{BB962C8B-B14F-4D97-AF65-F5344CB8AC3E}">
        <p14:creationId xmlns:p14="http://schemas.microsoft.com/office/powerpoint/2010/main" val="32158853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34146">
                                            <p:txEl>
                                              <p:pRg st="0" end="0"/>
                                            </p:txEl>
                                          </p:spTgt>
                                        </p:tgtEl>
                                        <p:attrNameLst>
                                          <p:attrName>style.visibility</p:attrName>
                                        </p:attrNameLst>
                                      </p:cBhvr>
                                      <p:to>
                                        <p:strVal val="visible"/>
                                      </p:to>
                                    </p:set>
                                    <p:animEffect transition="in" filter="box(in)">
                                      <p:cBhvr>
                                        <p:cTn id="7" dur="500"/>
                                        <p:tgtEl>
                                          <p:spTgt spid="13414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34146">
                                            <p:txEl>
                                              <p:pRg st="1" end="1"/>
                                            </p:txEl>
                                          </p:spTgt>
                                        </p:tgtEl>
                                        <p:attrNameLst>
                                          <p:attrName>style.visibility</p:attrName>
                                        </p:attrNameLst>
                                      </p:cBhvr>
                                      <p:to>
                                        <p:strVal val="visible"/>
                                      </p:to>
                                    </p:set>
                                    <p:animEffect transition="in" filter="box(in)">
                                      <p:cBhvr>
                                        <p:cTn id="12" dur="500"/>
                                        <p:tgtEl>
                                          <p:spTgt spid="13414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pPr>
              <a:defRPr/>
            </a:pPr>
            <a:r>
              <a:rPr lang="en-US"/>
              <a:t>Introducción a la Programación Orientada a Objetos</a:t>
            </a:r>
            <a:endParaRPr lang="es-ES"/>
          </a:p>
        </p:txBody>
      </p:sp>
      <p:sp>
        <p:nvSpPr>
          <p:cNvPr id="5" name="1 Título"/>
          <p:cNvSpPr txBox="1">
            <a:spLocks/>
          </p:cNvSpPr>
          <p:nvPr/>
        </p:nvSpPr>
        <p:spPr>
          <a:xfrm>
            <a:off x="467544" y="0"/>
            <a:ext cx="7931224" cy="1143000"/>
          </a:xfrm>
          <a:prstGeom prst="rect">
            <a:avLst/>
          </a:prstGeom>
        </p:spPr>
        <p:txBody>
          <a:bodyPr anchor="ctr"/>
          <a:lst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a:lstStyle>
          <a:p>
            <a:pPr fontAlgn="auto">
              <a:spcAft>
                <a:spcPts val="0"/>
              </a:spcAft>
              <a:defRPr/>
            </a:pPr>
            <a:r>
              <a:rPr lang="es-ES_tradnl" sz="3600" b="1" dirty="0" smtClean="0">
                <a:solidFill>
                  <a:schemeClr val="tx2">
                    <a:lumMod val="75000"/>
                  </a:schemeClr>
                </a:solidFill>
                <a:latin typeface="Cambria"/>
              </a:rPr>
              <a:t>Caso de Estudio: Clientes y Empleados</a:t>
            </a:r>
            <a:endParaRPr lang="es-AR" sz="3600" b="1" dirty="0">
              <a:solidFill>
                <a:schemeClr val="tx2">
                  <a:lumMod val="75000"/>
                </a:schemeClr>
              </a:solidFill>
              <a:latin typeface="Cambria"/>
            </a:endParaRPr>
          </a:p>
        </p:txBody>
      </p:sp>
      <p:sp>
        <p:nvSpPr>
          <p:cNvPr id="13" name="Text Box 4"/>
          <p:cNvSpPr txBox="1">
            <a:spLocks noChangeArrowheads="1"/>
          </p:cNvSpPr>
          <p:nvPr/>
        </p:nvSpPr>
        <p:spPr bwMode="auto">
          <a:xfrm>
            <a:off x="467544" y="1268760"/>
            <a:ext cx="7809879" cy="4401205"/>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sz="2000" b="1" dirty="0" err="1">
                <a:latin typeface="Courier New" pitchFamily="49" charset="0"/>
              </a:rPr>
              <a:t>class</a:t>
            </a:r>
            <a:r>
              <a:rPr lang="es-AR" altLang="es-AR" sz="2000" b="1" dirty="0">
                <a:latin typeface="Courier New" pitchFamily="49" charset="0"/>
              </a:rPr>
              <a:t> </a:t>
            </a:r>
            <a:r>
              <a:rPr lang="es-AR" altLang="es-AR" sz="2000" b="1" dirty="0">
                <a:solidFill>
                  <a:srgbClr val="FF0000"/>
                </a:solidFill>
                <a:latin typeface="Courier New" pitchFamily="49" charset="0"/>
              </a:rPr>
              <a:t>Empleado</a:t>
            </a:r>
            <a:r>
              <a:rPr lang="es-AR" altLang="es-AR" sz="2000" b="1" dirty="0">
                <a:latin typeface="Courier New" pitchFamily="49" charset="0"/>
              </a:rPr>
              <a:t> </a:t>
            </a:r>
            <a:r>
              <a:rPr lang="es-AR" altLang="es-AR" sz="2000" b="1" dirty="0" err="1">
                <a:latin typeface="Courier New" pitchFamily="49" charset="0"/>
              </a:rPr>
              <a:t>extends</a:t>
            </a:r>
            <a:r>
              <a:rPr lang="es-AR" altLang="es-AR" sz="2000" b="1" dirty="0">
                <a:latin typeface="Courier New" pitchFamily="49" charset="0"/>
              </a:rPr>
              <a:t> Persona{</a:t>
            </a:r>
          </a:p>
          <a:p>
            <a:pPr algn="l" eaLnBrk="1" hangingPunct="1">
              <a:spcBef>
                <a:spcPct val="0"/>
              </a:spcBef>
              <a:buFontTx/>
              <a:buNone/>
            </a:pPr>
            <a:r>
              <a:rPr lang="es-AR" altLang="es-AR" sz="2000" b="1" dirty="0">
                <a:latin typeface="Courier New" pitchFamily="49" charset="0"/>
              </a:rPr>
              <a:t>…</a:t>
            </a:r>
          </a:p>
          <a:p>
            <a:pPr algn="l" eaLnBrk="1" hangingPunct="1">
              <a:spcBef>
                <a:spcPct val="0"/>
              </a:spcBef>
              <a:buFontTx/>
              <a:buNone/>
            </a:pPr>
            <a:r>
              <a:rPr lang="es-AR" altLang="es-AR" sz="2000" b="1" dirty="0" err="1">
                <a:latin typeface="Courier New" pitchFamily="49" charset="0"/>
              </a:rPr>
              <a:t>public</a:t>
            </a:r>
            <a:r>
              <a:rPr lang="es-AR" altLang="es-AR" sz="2000" b="1" dirty="0">
                <a:latin typeface="Courier New" pitchFamily="49" charset="0"/>
              </a:rPr>
              <a:t> </a:t>
            </a:r>
            <a:r>
              <a:rPr lang="es-AR" altLang="es-AR" sz="2000" b="1" dirty="0" err="1">
                <a:solidFill>
                  <a:srgbClr val="FF0000"/>
                </a:solidFill>
                <a:latin typeface="Courier New" pitchFamily="49" charset="0"/>
              </a:rPr>
              <a:t>int</a:t>
            </a:r>
            <a:r>
              <a:rPr lang="es-AR" altLang="es-AR" sz="2000" b="1" dirty="0">
                <a:latin typeface="Courier New" pitchFamily="49" charset="0"/>
              </a:rPr>
              <a:t> </a:t>
            </a:r>
            <a:r>
              <a:rPr lang="es-AR" altLang="es-AR" sz="2000" b="1" dirty="0" err="1">
                <a:solidFill>
                  <a:srgbClr val="FF0000"/>
                </a:solidFill>
                <a:latin typeface="Courier New" pitchFamily="49" charset="0"/>
              </a:rPr>
              <a:t>diasVacaciones</a:t>
            </a:r>
            <a:r>
              <a:rPr lang="es-AR" altLang="es-AR" sz="2000" b="1" dirty="0">
                <a:solidFill>
                  <a:srgbClr val="FF0000"/>
                </a:solidFill>
                <a:latin typeface="Courier New" pitchFamily="49" charset="0"/>
              </a:rPr>
              <a:t>() </a:t>
            </a:r>
            <a:r>
              <a:rPr lang="es-AR" altLang="es-AR" sz="2000" b="1" dirty="0">
                <a:latin typeface="Courier New" pitchFamily="49" charset="0"/>
              </a:rPr>
              <a:t>{</a:t>
            </a:r>
          </a:p>
          <a:p>
            <a:pPr algn="l" eaLnBrk="1" hangingPunct="1">
              <a:spcBef>
                <a:spcPct val="0"/>
              </a:spcBef>
              <a:buNone/>
            </a:pPr>
            <a:r>
              <a:rPr lang="es-ES" altLang="es-AR" sz="2000" b="1" i="1" dirty="0" smtClean="0">
                <a:latin typeface="Courier New" pitchFamily="49" charset="0"/>
                <a:cs typeface="Courier New" pitchFamily="49" charset="0"/>
              </a:rPr>
              <a:t>/*</a:t>
            </a:r>
            <a:r>
              <a:rPr lang="es-ES" sz="2000" b="1" i="1" dirty="0">
                <a:solidFill>
                  <a:srgbClr val="000000"/>
                </a:solidFill>
                <a:latin typeface="Courier New" panose="02070309020205020404" pitchFamily="49" charset="0"/>
                <a:cs typeface="Courier New" panose="02070309020205020404" pitchFamily="49" charset="0"/>
              </a:rPr>
              <a:t>Retorna 7 días si la antigüedad es mayor a 1 año y menor a 5, 15 días </a:t>
            </a:r>
            <a:r>
              <a:rPr lang="es-ES" sz="2000" b="1" i="1" dirty="0" smtClean="0">
                <a:solidFill>
                  <a:srgbClr val="000000"/>
                </a:solidFill>
                <a:latin typeface="Courier New" panose="02070309020205020404" pitchFamily="49" charset="0"/>
                <a:cs typeface="Courier New" panose="02070309020205020404" pitchFamily="49" charset="0"/>
              </a:rPr>
              <a:t>a </a:t>
            </a:r>
            <a:r>
              <a:rPr lang="es-ES" sz="2000" b="1" i="1" dirty="0">
                <a:solidFill>
                  <a:srgbClr val="000000"/>
                </a:solidFill>
                <a:latin typeface="Courier New" panose="02070309020205020404" pitchFamily="49" charset="0"/>
                <a:cs typeface="Courier New" panose="02070309020205020404" pitchFamily="49" charset="0"/>
              </a:rPr>
              <a:t>partir de 5 años y 21 días </a:t>
            </a:r>
            <a:r>
              <a:rPr lang="es-ES" sz="2000" b="1" i="1" dirty="0" smtClean="0">
                <a:solidFill>
                  <a:srgbClr val="000000"/>
                </a:solidFill>
                <a:latin typeface="Courier New" panose="02070309020205020404" pitchFamily="49" charset="0"/>
                <a:cs typeface="Courier New" panose="02070309020205020404" pitchFamily="49" charset="0"/>
              </a:rPr>
              <a:t>a partir de 10 </a:t>
            </a:r>
            <a:r>
              <a:rPr lang="es-ES" sz="2000" b="1" i="1" dirty="0">
                <a:solidFill>
                  <a:srgbClr val="000000"/>
                </a:solidFill>
                <a:latin typeface="Courier New" panose="02070309020205020404" pitchFamily="49" charset="0"/>
                <a:cs typeface="Courier New" panose="02070309020205020404" pitchFamily="49" charset="0"/>
              </a:rPr>
              <a:t>años</a:t>
            </a:r>
            <a:r>
              <a:rPr lang="es-ES" sz="2000" b="1" i="1" dirty="0" smtClean="0">
                <a:solidFill>
                  <a:srgbClr val="000000"/>
                </a:solidFill>
                <a:latin typeface="Courier New" panose="02070309020205020404" pitchFamily="49" charset="0"/>
                <a:cs typeface="Courier New" panose="02070309020205020404" pitchFamily="49" charset="0"/>
              </a:rPr>
              <a:t>.</a:t>
            </a:r>
            <a:r>
              <a:rPr lang="es-ES" altLang="es-AR" sz="2000" b="1" i="1" dirty="0" smtClean="0">
                <a:latin typeface="Courier New" pitchFamily="49" charset="0"/>
                <a:cs typeface="Courier New" pitchFamily="49" charset="0"/>
              </a:rPr>
              <a:t>*/</a:t>
            </a:r>
            <a:endParaRPr lang="es-AR" altLang="es-AR" sz="2000" b="1" dirty="0">
              <a:latin typeface="Courier New" pitchFamily="49" charset="0"/>
              <a:cs typeface="Courier New" pitchFamily="49" charset="0"/>
            </a:endParaRPr>
          </a:p>
          <a:p>
            <a:pPr algn="l" eaLnBrk="1" hangingPunct="1">
              <a:spcBef>
                <a:spcPct val="0"/>
              </a:spcBef>
              <a:buFontTx/>
              <a:buNone/>
            </a:pPr>
            <a:r>
              <a:rPr lang="es-AR" altLang="es-AR" sz="2000" b="1" dirty="0">
                <a:latin typeface="Courier New" pitchFamily="49" charset="0"/>
              </a:rPr>
              <a:t>  </a:t>
            </a:r>
            <a:r>
              <a:rPr lang="es-AR" altLang="es-AR" sz="2000" b="1" dirty="0" err="1">
                <a:latin typeface="Courier New" pitchFamily="49" charset="0"/>
              </a:rPr>
              <a:t>int</a:t>
            </a:r>
            <a:r>
              <a:rPr lang="es-AR" altLang="es-AR" sz="2000" b="1" dirty="0">
                <a:latin typeface="Courier New" pitchFamily="49" charset="0"/>
              </a:rPr>
              <a:t> </a:t>
            </a:r>
            <a:r>
              <a:rPr lang="es-AR" altLang="es-AR" sz="2000" b="1" dirty="0" err="1">
                <a:latin typeface="Courier New" pitchFamily="49" charset="0"/>
              </a:rPr>
              <a:t>ant</a:t>
            </a:r>
            <a:r>
              <a:rPr lang="es-AR" altLang="es-AR" sz="2000" b="1" dirty="0">
                <a:latin typeface="Courier New" pitchFamily="49" charset="0"/>
              </a:rPr>
              <a:t> = </a:t>
            </a:r>
            <a:r>
              <a:rPr lang="es-AR" altLang="es-AR" sz="2000" b="1" dirty="0" err="1">
                <a:latin typeface="Courier New" pitchFamily="49" charset="0"/>
              </a:rPr>
              <a:t>fechaIng.difHoy</a:t>
            </a:r>
            <a:r>
              <a:rPr lang="es-AR" altLang="es-AR" sz="2000" b="1" dirty="0">
                <a:latin typeface="Courier New" pitchFamily="49" charset="0"/>
              </a:rPr>
              <a:t>();</a:t>
            </a:r>
          </a:p>
          <a:p>
            <a:pPr algn="l" eaLnBrk="1" hangingPunct="1">
              <a:spcBef>
                <a:spcPct val="0"/>
              </a:spcBef>
              <a:buFontTx/>
              <a:buNone/>
            </a:pPr>
            <a:r>
              <a:rPr lang="es-AR" altLang="es-AR" sz="2000" b="1" dirty="0">
                <a:latin typeface="Courier New" pitchFamily="49" charset="0"/>
              </a:rPr>
              <a:t>  </a:t>
            </a:r>
            <a:r>
              <a:rPr lang="es-AR" altLang="es-AR" sz="2000" b="1" dirty="0" err="1">
                <a:latin typeface="Courier New" pitchFamily="49" charset="0"/>
              </a:rPr>
              <a:t>int</a:t>
            </a:r>
            <a:r>
              <a:rPr lang="es-AR" altLang="es-AR" sz="2000" b="1" dirty="0">
                <a:latin typeface="Courier New" pitchFamily="49" charset="0"/>
              </a:rPr>
              <a:t> </a:t>
            </a:r>
            <a:r>
              <a:rPr lang="es-AR" altLang="es-AR" sz="2000" b="1" dirty="0" err="1">
                <a:latin typeface="Courier New" pitchFamily="49" charset="0"/>
              </a:rPr>
              <a:t>vac</a:t>
            </a:r>
            <a:r>
              <a:rPr lang="es-AR" altLang="es-AR" sz="2000" b="1" dirty="0">
                <a:latin typeface="Courier New" pitchFamily="49" charset="0"/>
              </a:rPr>
              <a:t> = 0;</a:t>
            </a:r>
          </a:p>
          <a:p>
            <a:pPr algn="l" eaLnBrk="1" hangingPunct="1">
              <a:spcBef>
                <a:spcPct val="0"/>
              </a:spcBef>
              <a:buFontTx/>
              <a:buNone/>
            </a:pPr>
            <a:r>
              <a:rPr lang="es-AR" altLang="es-AR" sz="2000" b="1" dirty="0">
                <a:latin typeface="Courier New" pitchFamily="49" charset="0"/>
              </a:rPr>
              <a:t>  </a:t>
            </a:r>
            <a:r>
              <a:rPr lang="es-AR" altLang="es-AR" sz="2000" b="1" dirty="0" err="1">
                <a:latin typeface="Courier New" pitchFamily="49" charset="0"/>
              </a:rPr>
              <a:t>if</a:t>
            </a:r>
            <a:r>
              <a:rPr lang="es-AR" altLang="es-AR" sz="2000" b="1" dirty="0">
                <a:latin typeface="Courier New" pitchFamily="49" charset="0"/>
              </a:rPr>
              <a:t> (</a:t>
            </a:r>
            <a:r>
              <a:rPr lang="es-AR" altLang="es-AR" sz="2000" b="1" dirty="0" err="1">
                <a:latin typeface="Courier New" pitchFamily="49" charset="0"/>
              </a:rPr>
              <a:t>ant</a:t>
            </a:r>
            <a:r>
              <a:rPr lang="es-AR" altLang="es-AR" sz="2000" b="1" dirty="0">
                <a:latin typeface="Courier New" pitchFamily="49" charset="0"/>
              </a:rPr>
              <a:t> &gt; 10) </a:t>
            </a:r>
            <a:r>
              <a:rPr lang="es-AR" altLang="es-AR" sz="2000" b="1" dirty="0" err="1">
                <a:latin typeface="Courier New" pitchFamily="49" charset="0"/>
              </a:rPr>
              <a:t>vac</a:t>
            </a:r>
            <a:r>
              <a:rPr lang="es-AR" altLang="es-AR" sz="2000" b="1" dirty="0">
                <a:latin typeface="Courier New" pitchFamily="49" charset="0"/>
              </a:rPr>
              <a:t> </a:t>
            </a:r>
            <a:r>
              <a:rPr lang="es-AR" altLang="es-AR" sz="2000" b="1" dirty="0" smtClean="0">
                <a:latin typeface="Courier New" pitchFamily="49" charset="0"/>
              </a:rPr>
              <a:t>=21;</a:t>
            </a:r>
            <a:endParaRPr lang="es-AR" altLang="es-AR" sz="2000" b="1" dirty="0">
              <a:latin typeface="Courier New" pitchFamily="49" charset="0"/>
            </a:endParaRPr>
          </a:p>
          <a:p>
            <a:pPr algn="l" eaLnBrk="1" hangingPunct="1">
              <a:spcBef>
                <a:spcPct val="0"/>
              </a:spcBef>
              <a:buFontTx/>
              <a:buNone/>
            </a:pPr>
            <a:r>
              <a:rPr lang="es-AR" altLang="es-AR" sz="2000" b="1" dirty="0">
                <a:latin typeface="Courier New" pitchFamily="49" charset="0"/>
              </a:rPr>
              <a:t>  </a:t>
            </a:r>
            <a:r>
              <a:rPr lang="es-AR" altLang="es-AR" sz="2000" b="1" dirty="0" err="1">
                <a:latin typeface="Courier New" pitchFamily="49" charset="0"/>
              </a:rPr>
              <a:t>else</a:t>
            </a:r>
            <a:r>
              <a:rPr lang="es-AR" altLang="es-AR" sz="2000" b="1" dirty="0">
                <a:latin typeface="Courier New" pitchFamily="49" charset="0"/>
              </a:rPr>
              <a:t> </a:t>
            </a:r>
            <a:r>
              <a:rPr lang="es-AR" altLang="es-AR" sz="2000" b="1" dirty="0" err="1">
                <a:latin typeface="Courier New" pitchFamily="49" charset="0"/>
              </a:rPr>
              <a:t>if</a:t>
            </a:r>
            <a:r>
              <a:rPr lang="es-AR" altLang="es-AR" sz="2000" b="1" dirty="0">
                <a:latin typeface="Courier New" pitchFamily="49" charset="0"/>
              </a:rPr>
              <a:t> (</a:t>
            </a:r>
            <a:r>
              <a:rPr lang="es-AR" altLang="es-AR" sz="2000" b="1" dirty="0" err="1">
                <a:latin typeface="Courier New" pitchFamily="49" charset="0"/>
              </a:rPr>
              <a:t>ant</a:t>
            </a:r>
            <a:r>
              <a:rPr lang="es-AR" altLang="es-AR" sz="2000" b="1" dirty="0">
                <a:latin typeface="Courier New" pitchFamily="49" charset="0"/>
              </a:rPr>
              <a:t> &gt;= 5) </a:t>
            </a:r>
            <a:r>
              <a:rPr lang="es-AR" altLang="es-AR" sz="2000" b="1" dirty="0" err="1">
                <a:latin typeface="Courier New" pitchFamily="49" charset="0"/>
              </a:rPr>
              <a:t>vac</a:t>
            </a:r>
            <a:r>
              <a:rPr lang="es-AR" altLang="es-AR" sz="2000" b="1" dirty="0">
                <a:latin typeface="Courier New" pitchFamily="49" charset="0"/>
              </a:rPr>
              <a:t> = </a:t>
            </a:r>
            <a:r>
              <a:rPr lang="es-AR" altLang="es-AR" sz="2000" b="1" dirty="0" smtClean="0">
                <a:latin typeface="Courier New" pitchFamily="49" charset="0"/>
              </a:rPr>
              <a:t>14;</a:t>
            </a:r>
            <a:endParaRPr lang="es-AR" altLang="es-AR" sz="2000" b="1" dirty="0">
              <a:latin typeface="Courier New" pitchFamily="49" charset="0"/>
            </a:endParaRPr>
          </a:p>
          <a:p>
            <a:pPr algn="l" eaLnBrk="1" hangingPunct="1">
              <a:spcBef>
                <a:spcPct val="0"/>
              </a:spcBef>
              <a:buFontTx/>
              <a:buNone/>
            </a:pPr>
            <a:r>
              <a:rPr lang="es-AR" altLang="es-AR" sz="2000" b="1" dirty="0">
                <a:latin typeface="Courier New" pitchFamily="49" charset="0"/>
              </a:rPr>
              <a:t>       </a:t>
            </a:r>
            <a:r>
              <a:rPr lang="es-AR" altLang="es-AR" sz="2000" b="1" dirty="0" err="1">
                <a:latin typeface="Courier New" pitchFamily="49" charset="0"/>
              </a:rPr>
              <a:t>else</a:t>
            </a:r>
            <a:r>
              <a:rPr lang="es-AR" altLang="es-AR" sz="2000" b="1" dirty="0">
                <a:latin typeface="Courier New" pitchFamily="49" charset="0"/>
              </a:rPr>
              <a:t> </a:t>
            </a:r>
            <a:r>
              <a:rPr lang="es-AR" altLang="es-AR" sz="2000" b="1" dirty="0" err="1">
                <a:latin typeface="Courier New" pitchFamily="49" charset="0"/>
              </a:rPr>
              <a:t>if</a:t>
            </a:r>
            <a:r>
              <a:rPr lang="es-AR" altLang="es-AR" sz="2000" b="1" dirty="0">
                <a:latin typeface="Courier New" pitchFamily="49" charset="0"/>
              </a:rPr>
              <a:t> (</a:t>
            </a:r>
            <a:r>
              <a:rPr lang="es-AR" altLang="es-AR" sz="2000" b="1" dirty="0" err="1">
                <a:latin typeface="Courier New" pitchFamily="49" charset="0"/>
              </a:rPr>
              <a:t>ant</a:t>
            </a:r>
            <a:r>
              <a:rPr lang="es-AR" altLang="es-AR" sz="2000" b="1" dirty="0">
                <a:latin typeface="Courier New" pitchFamily="49" charset="0"/>
              </a:rPr>
              <a:t> &gt; 0) </a:t>
            </a:r>
            <a:r>
              <a:rPr lang="es-AR" altLang="es-AR" sz="2000" b="1" dirty="0" err="1">
                <a:latin typeface="Courier New" pitchFamily="49" charset="0"/>
              </a:rPr>
              <a:t>vac</a:t>
            </a:r>
            <a:r>
              <a:rPr lang="es-AR" altLang="es-AR" sz="2000" b="1" dirty="0">
                <a:latin typeface="Courier New" pitchFamily="49" charset="0"/>
              </a:rPr>
              <a:t> = </a:t>
            </a:r>
            <a:r>
              <a:rPr lang="es-AR" altLang="es-AR" sz="2000" b="1" dirty="0" smtClean="0">
                <a:latin typeface="Courier New" pitchFamily="49" charset="0"/>
              </a:rPr>
              <a:t>7;</a:t>
            </a:r>
            <a:endParaRPr lang="es-AR" altLang="es-AR" sz="2000" b="1" dirty="0">
              <a:latin typeface="Courier New" pitchFamily="49" charset="0"/>
            </a:endParaRPr>
          </a:p>
          <a:p>
            <a:pPr algn="l" eaLnBrk="1" hangingPunct="1">
              <a:spcBef>
                <a:spcPct val="0"/>
              </a:spcBef>
              <a:buFontTx/>
              <a:buNone/>
            </a:pPr>
            <a:r>
              <a:rPr lang="es-AR" altLang="es-AR" sz="2000" b="1" dirty="0">
                <a:latin typeface="Courier New" pitchFamily="49" charset="0"/>
              </a:rPr>
              <a:t>  </a:t>
            </a:r>
            <a:r>
              <a:rPr lang="es-AR" altLang="es-AR" sz="2000" b="1" dirty="0" err="1">
                <a:latin typeface="Courier New" pitchFamily="49" charset="0"/>
              </a:rPr>
              <a:t>return</a:t>
            </a:r>
            <a:r>
              <a:rPr lang="es-AR" altLang="es-AR" sz="2000" b="1" dirty="0">
                <a:latin typeface="Courier New" pitchFamily="49" charset="0"/>
              </a:rPr>
              <a:t> </a:t>
            </a:r>
            <a:r>
              <a:rPr lang="es-AR" altLang="es-AR" sz="2000" b="1" dirty="0" err="1">
                <a:latin typeface="Courier New" pitchFamily="49" charset="0"/>
              </a:rPr>
              <a:t>vac</a:t>
            </a:r>
            <a:r>
              <a:rPr lang="es-AR" altLang="es-AR" sz="2000" b="1" dirty="0">
                <a:latin typeface="Courier New" pitchFamily="49" charset="0"/>
              </a:rPr>
              <a:t>;</a:t>
            </a:r>
          </a:p>
          <a:p>
            <a:pPr algn="l" eaLnBrk="1" hangingPunct="1">
              <a:spcBef>
                <a:spcPct val="0"/>
              </a:spcBef>
              <a:buFontTx/>
              <a:buNone/>
            </a:pPr>
            <a:r>
              <a:rPr lang="es-AR" altLang="es-AR" sz="2000" b="1" dirty="0">
                <a:latin typeface="Courier New" pitchFamily="49" charset="0"/>
              </a:rPr>
              <a:t> }</a:t>
            </a:r>
          </a:p>
          <a:p>
            <a:pPr algn="l" eaLnBrk="1" hangingPunct="1">
              <a:spcBef>
                <a:spcPct val="0"/>
              </a:spcBef>
              <a:buFontTx/>
              <a:buNone/>
            </a:pPr>
            <a:r>
              <a:rPr lang="es-AR" altLang="es-AR" sz="2000" b="1" dirty="0">
                <a:latin typeface="Courier New" pitchFamily="49" charset="0"/>
              </a:rPr>
              <a:t>}</a:t>
            </a:r>
          </a:p>
        </p:txBody>
      </p:sp>
      <p:sp>
        <p:nvSpPr>
          <p:cNvPr id="14" name="13 Rectángulo"/>
          <p:cNvSpPr/>
          <p:nvPr/>
        </p:nvSpPr>
        <p:spPr>
          <a:xfrm>
            <a:off x="7092280" y="3622675"/>
            <a:ext cx="685800" cy="6397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2400" b="1" dirty="0"/>
              <a:t>1</a:t>
            </a:r>
            <a:endParaRPr lang="es-AR" sz="2400" b="1" dirty="0"/>
          </a:p>
        </p:txBody>
      </p:sp>
    </p:spTree>
    <p:extLst>
      <p:ext uri="{BB962C8B-B14F-4D97-AF65-F5344CB8AC3E}">
        <p14:creationId xmlns:p14="http://schemas.microsoft.com/office/powerpoint/2010/main" val="1093422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pPr>
              <a:defRPr/>
            </a:pPr>
            <a:r>
              <a:rPr lang="en-US"/>
              <a:t>Introducción a la Programación Orientada a Objetos</a:t>
            </a:r>
            <a:endParaRPr lang="es-ES"/>
          </a:p>
        </p:txBody>
      </p:sp>
      <p:sp>
        <p:nvSpPr>
          <p:cNvPr id="5" name="1 Título"/>
          <p:cNvSpPr txBox="1">
            <a:spLocks/>
          </p:cNvSpPr>
          <p:nvPr/>
        </p:nvSpPr>
        <p:spPr>
          <a:xfrm>
            <a:off x="467544" y="0"/>
            <a:ext cx="7931224" cy="1143000"/>
          </a:xfrm>
          <a:prstGeom prst="rect">
            <a:avLst/>
          </a:prstGeom>
        </p:spPr>
        <p:txBody>
          <a:bodyPr anchor="ctr"/>
          <a:lst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a:lstStyle>
          <a:p>
            <a:pPr fontAlgn="auto">
              <a:spcAft>
                <a:spcPts val="0"/>
              </a:spcAft>
              <a:defRPr/>
            </a:pPr>
            <a:r>
              <a:rPr lang="es-ES_tradnl" sz="3600" b="1" dirty="0" smtClean="0">
                <a:solidFill>
                  <a:schemeClr val="tx2">
                    <a:lumMod val="75000"/>
                  </a:schemeClr>
                </a:solidFill>
                <a:latin typeface="Cambria"/>
              </a:rPr>
              <a:t>Caso de Estudio: Clientes y Empleados</a:t>
            </a:r>
            <a:endParaRPr lang="es-AR" sz="3600" b="1" dirty="0">
              <a:solidFill>
                <a:schemeClr val="tx2">
                  <a:lumMod val="75000"/>
                </a:schemeClr>
              </a:solidFill>
              <a:latin typeface="Cambria"/>
            </a:endParaRPr>
          </a:p>
        </p:txBody>
      </p:sp>
      <p:sp>
        <p:nvSpPr>
          <p:cNvPr id="7" name="Text Box 5"/>
          <p:cNvSpPr txBox="1">
            <a:spLocks noChangeArrowheads="1"/>
          </p:cNvSpPr>
          <p:nvPr/>
        </p:nvSpPr>
        <p:spPr bwMode="auto">
          <a:xfrm>
            <a:off x="611560" y="1340768"/>
            <a:ext cx="7632848" cy="2862322"/>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0"/>
              </a:spcBef>
              <a:buFontTx/>
              <a:buNone/>
            </a:pPr>
            <a:r>
              <a:rPr lang="es-AR" altLang="es-AR" sz="2000" b="1" dirty="0" err="1">
                <a:latin typeface="Courier New" pitchFamily="49" charset="0"/>
              </a:rPr>
              <a:t>class</a:t>
            </a:r>
            <a:r>
              <a:rPr lang="es-AR" altLang="es-AR" sz="2000" b="1" dirty="0">
                <a:latin typeface="Courier New" pitchFamily="49" charset="0"/>
              </a:rPr>
              <a:t> </a:t>
            </a:r>
            <a:r>
              <a:rPr lang="es-AR" altLang="es-AR" sz="2000" b="1" dirty="0">
                <a:solidFill>
                  <a:srgbClr val="FF0000"/>
                </a:solidFill>
                <a:latin typeface="Courier New" pitchFamily="49" charset="0"/>
              </a:rPr>
              <a:t>Ejecutivo</a:t>
            </a:r>
            <a:r>
              <a:rPr lang="es-AR" altLang="es-AR" sz="2000" b="1" dirty="0">
                <a:latin typeface="Courier New" pitchFamily="49" charset="0"/>
              </a:rPr>
              <a:t> </a:t>
            </a:r>
            <a:r>
              <a:rPr lang="es-AR" altLang="es-AR" sz="2000" b="1" dirty="0" err="1">
                <a:latin typeface="Courier New" pitchFamily="49" charset="0"/>
              </a:rPr>
              <a:t>extends</a:t>
            </a:r>
            <a:r>
              <a:rPr lang="es-AR" altLang="es-AR" sz="2000" b="1" dirty="0">
                <a:latin typeface="Courier New" pitchFamily="49" charset="0"/>
              </a:rPr>
              <a:t> Empleado{</a:t>
            </a:r>
          </a:p>
          <a:p>
            <a:pPr algn="l" eaLnBrk="1" hangingPunct="1">
              <a:spcBef>
                <a:spcPct val="0"/>
              </a:spcBef>
              <a:buFontTx/>
              <a:buNone/>
            </a:pPr>
            <a:r>
              <a:rPr lang="es-AR" altLang="es-AR" sz="2000" b="1" dirty="0">
                <a:latin typeface="Courier New" pitchFamily="49" charset="0"/>
              </a:rPr>
              <a:t>…</a:t>
            </a:r>
          </a:p>
          <a:p>
            <a:pPr algn="l" eaLnBrk="1" hangingPunct="1">
              <a:spcBef>
                <a:spcPct val="0"/>
              </a:spcBef>
              <a:buFontTx/>
              <a:buNone/>
            </a:pPr>
            <a:r>
              <a:rPr lang="es-AR" altLang="es-AR" sz="2000" b="1" dirty="0" err="1">
                <a:latin typeface="Courier New" pitchFamily="49" charset="0"/>
              </a:rPr>
              <a:t>public</a:t>
            </a:r>
            <a:r>
              <a:rPr lang="es-AR" altLang="es-AR" sz="2000" b="1" dirty="0">
                <a:latin typeface="Courier New" pitchFamily="49" charset="0"/>
              </a:rPr>
              <a:t> </a:t>
            </a:r>
            <a:r>
              <a:rPr lang="es-AR" altLang="es-AR" sz="2000" b="1" dirty="0" err="1">
                <a:solidFill>
                  <a:srgbClr val="FF0000"/>
                </a:solidFill>
                <a:latin typeface="Courier New" pitchFamily="49" charset="0"/>
              </a:rPr>
              <a:t>int</a:t>
            </a:r>
            <a:r>
              <a:rPr lang="es-AR" altLang="es-AR" sz="2000" b="1" dirty="0">
                <a:latin typeface="Courier New" pitchFamily="49" charset="0"/>
              </a:rPr>
              <a:t> </a:t>
            </a:r>
            <a:r>
              <a:rPr lang="es-AR" altLang="es-AR" sz="2000" b="1" dirty="0" err="1">
                <a:solidFill>
                  <a:srgbClr val="FF0000"/>
                </a:solidFill>
                <a:latin typeface="Courier New" pitchFamily="49" charset="0"/>
              </a:rPr>
              <a:t>diasVacaciones</a:t>
            </a:r>
            <a:r>
              <a:rPr lang="es-AR" altLang="es-AR" sz="2000" b="1" dirty="0">
                <a:solidFill>
                  <a:srgbClr val="FF0000"/>
                </a:solidFill>
                <a:latin typeface="Courier New" pitchFamily="49" charset="0"/>
              </a:rPr>
              <a:t> () </a:t>
            </a:r>
            <a:r>
              <a:rPr lang="es-AR" altLang="es-AR" sz="2000" b="1" dirty="0">
                <a:latin typeface="Courier New" pitchFamily="49" charset="0"/>
              </a:rPr>
              <a:t>{</a:t>
            </a:r>
          </a:p>
          <a:p>
            <a:pPr algn="l" eaLnBrk="1" hangingPunct="1">
              <a:spcBef>
                <a:spcPct val="0"/>
              </a:spcBef>
              <a:buFontTx/>
              <a:buNone/>
            </a:pPr>
            <a:endParaRPr lang="es-AR" altLang="es-AR" sz="2000" b="1" dirty="0">
              <a:latin typeface="Courier New" pitchFamily="49" charset="0"/>
            </a:endParaRPr>
          </a:p>
          <a:p>
            <a:pPr algn="l" eaLnBrk="1" hangingPunct="1">
              <a:spcBef>
                <a:spcPct val="0"/>
              </a:spcBef>
              <a:buFontTx/>
              <a:buNone/>
            </a:pPr>
            <a:r>
              <a:rPr lang="en-US" altLang="es-AR" sz="2000" b="1" i="1" dirty="0">
                <a:latin typeface="Courier New" pitchFamily="49" charset="0"/>
                <a:cs typeface="Courier New" pitchFamily="49" charset="0"/>
              </a:rPr>
              <a:t>//20 </a:t>
            </a:r>
            <a:r>
              <a:rPr lang="en-US" altLang="es-AR" sz="2000" b="1" i="1" dirty="0" err="1">
                <a:latin typeface="Courier New" pitchFamily="49" charset="0"/>
                <a:cs typeface="Courier New" pitchFamily="49" charset="0"/>
              </a:rPr>
              <a:t>días</a:t>
            </a:r>
            <a:endParaRPr lang="en-US" altLang="es-AR" sz="2000" b="1" dirty="0">
              <a:latin typeface="Courier New" pitchFamily="49" charset="0"/>
              <a:cs typeface="Courier New" pitchFamily="49" charset="0"/>
            </a:endParaRPr>
          </a:p>
          <a:p>
            <a:pPr algn="l" eaLnBrk="1" hangingPunct="1">
              <a:spcBef>
                <a:spcPct val="0"/>
              </a:spcBef>
              <a:buFontTx/>
              <a:buNone/>
            </a:pPr>
            <a:endParaRPr lang="es-AR" altLang="es-AR" sz="2000" b="1" dirty="0">
              <a:latin typeface="Courier New" pitchFamily="49" charset="0"/>
            </a:endParaRPr>
          </a:p>
          <a:p>
            <a:pPr algn="l" eaLnBrk="1" hangingPunct="1">
              <a:spcBef>
                <a:spcPct val="0"/>
              </a:spcBef>
              <a:buFontTx/>
              <a:buNone/>
            </a:pPr>
            <a:r>
              <a:rPr lang="es-AR" altLang="es-AR" sz="2000" b="1" dirty="0">
                <a:latin typeface="Courier New" pitchFamily="49" charset="0"/>
              </a:rPr>
              <a:t>  </a:t>
            </a:r>
            <a:r>
              <a:rPr lang="es-AR" altLang="es-AR" sz="2000" b="1" dirty="0" err="1">
                <a:latin typeface="Courier New" pitchFamily="49" charset="0"/>
              </a:rPr>
              <a:t>return</a:t>
            </a:r>
            <a:r>
              <a:rPr lang="es-AR" altLang="es-AR" sz="2000" b="1" dirty="0">
                <a:latin typeface="Courier New" pitchFamily="49" charset="0"/>
              </a:rPr>
              <a:t> 20;</a:t>
            </a:r>
          </a:p>
          <a:p>
            <a:pPr algn="l" eaLnBrk="1" hangingPunct="1">
              <a:spcBef>
                <a:spcPct val="0"/>
              </a:spcBef>
              <a:buFontTx/>
              <a:buNone/>
            </a:pPr>
            <a:r>
              <a:rPr lang="es-AR" altLang="es-AR" sz="2000" b="1" dirty="0">
                <a:latin typeface="Courier New" pitchFamily="49" charset="0"/>
              </a:rPr>
              <a:t>}</a:t>
            </a:r>
          </a:p>
          <a:p>
            <a:pPr algn="l" eaLnBrk="1" hangingPunct="1">
              <a:spcBef>
                <a:spcPct val="0"/>
              </a:spcBef>
              <a:buFontTx/>
              <a:buNone/>
            </a:pPr>
            <a:r>
              <a:rPr lang="es-AR" altLang="es-AR" sz="2000" b="1" dirty="0">
                <a:latin typeface="Courier New" pitchFamily="49" charset="0"/>
              </a:rPr>
              <a:t>}</a:t>
            </a:r>
          </a:p>
        </p:txBody>
      </p:sp>
      <p:sp>
        <p:nvSpPr>
          <p:cNvPr id="8" name="7 Rectángulo"/>
          <p:cNvSpPr/>
          <p:nvPr/>
        </p:nvSpPr>
        <p:spPr>
          <a:xfrm>
            <a:off x="7020272" y="3212976"/>
            <a:ext cx="685800" cy="6397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2400" b="1" dirty="0"/>
              <a:t>2</a:t>
            </a:r>
            <a:endParaRPr lang="es-AR" sz="2400" b="1" dirty="0"/>
          </a:p>
        </p:txBody>
      </p:sp>
    </p:spTree>
    <p:extLst>
      <p:ext uri="{BB962C8B-B14F-4D97-AF65-F5344CB8AC3E}">
        <p14:creationId xmlns:p14="http://schemas.microsoft.com/office/powerpoint/2010/main" val="3530207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pPr>
              <a:defRPr/>
            </a:pPr>
            <a:r>
              <a:rPr lang="en-US"/>
              <a:t>Introducción a la Programación Orientada a Objetos</a:t>
            </a:r>
            <a:endParaRPr lang="es-ES"/>
          </a:p>
        </p:txBody>
      </p:sp>
      <p:sp>
        <p:nvSpPr>
          <p:cNvPr id="5" name="1 Título"/>
          <p:cNvSpPr txBox="1">
            <a:spLocks/>
          </p:cNvSpPr>
          <p:nvPr/>
        </p:nvSpPr>
        <p:spPr>
          <a:xfrm>
            <a:off x="467544" y="0"/>
            <a:ext cx="7931224" cy="1143000"/>
          </a:xfrm>
          <a:prstGeom prst="rect">
            <a:avLst/>
          </a:prstGeom>
        </p:spPr>
        <p:txBody>
          <a:bodyPr anchor="ctr"/>
          <a:lst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a:lstStyle>
          <a:p>
            <a:pPr fontAlgn="auto">
              <a:spcAft>
                <a:spcPts val="0"/>
              </a:spcAft>
              <a:defRPr/>
            </a:pPr>
            <a:r>
              <a:rPr lang="es-ES_tradnl" sz="3600" b="1" dirty="0" smtClean="0">
                <a:solidFill>
                  <a:schemeClr val="tx2">
                    <a:lumMod val="75000"/>
                  </a:schemeClr>
                </a:solidFill>
                <a:latin typeface="Cambria"/>
              </a:rPr>
              <a:t>Caso de Estudio: Clientes y Empleados</a:t>
            </a:r>
            <a:endParaRPr lang="es-AR" sz="3600" b="1" dirty="0">
              <a:solidFill>
                <a:schemeClr val="tx2">
                  <a:lumMod val="75000"/>
                </a:schemeClr>
              </a:solidFill>
              <a:latin typeface="Cambria"/>
            </a:endParaRPr>
          </a:p>
        </p:txBody>
      </p:sp>
      <p:sp>
        <p:nvSpPr>
          <p:cNvPr id="8" name="Text Box 3"/>
          <p:cNvSpPr txBox="1">
            <a:spLocks noChangeArrowheads="1"/>
          </p:cNvSpPr>
          <p:nvPr/>
        </p:nvSpPr>
        <p:spPr bwMode="auto">
          <a:xfrm>
            <a:off x="411163" y="1039813"/>
            <a:ext cx="8412162"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50000"/>
              </a:spcBef>
              <a:buFontTx/>
              <a:buNone/>
            </a:pPr>
            <a:r>
              <a:rPr lang="en-US" altLang="es-AR" sz="2800" dirty="0" err="1">
                <a:latin typeface="+mn-lt"/>
              </a:rPr>
              <a:t>Dadas</a:t>
            </a:r>
            <a:r>
              <a:rPr lang="en-US" altLang="es-AR" sz="2800" dirty="0">
                <a:latin typeface="+mn-lt"/>
              </a:rPr>
              <a:t> las </a:t>
            </a:r>
            <a:r>
              <a:rPr lang="en-US" altLang="es-AR" sz="2800" dirty="0" err="1">
                <a:latin typeface="+mn-lt"/>
              </a:rPr>
              <a:t>siguientes</a:t>
            </a:r>
            <a:r>
              <a:rPr lang="en-US" altLang="es-AR" sz="2800" dirty="0">
                <a:latin typeface="+mn-lt"/>
              </a:rPr>
              <a:t> </a:t>
            </a:r>
            <a:r>
              <a:rPr lang="en-US" altLang="es-AR" sz="2800" dirty="0" err="1">
                <a:latin typeface="+mn-lt"/>
              </a:rPr>
              <a:t>declaraciones</a:t>
            </a:r>
            <a:r>
              <a:rPr lang="en-US" altLang="es-AR" sz="2800" dirty="0">
                <a:latin typeface="+mn-lt"/>
              </a:rPr>
              <a:t>: </a:t>
            </a:r>
          </a:p>
        </p:txBody>
      </p:sp>
      <p:sp>
        <p:nvSpPr>
          <p:cNvPr id="9" name="Text Box 12"/>
          <p:cNvSpPr txBox="1">
            <a:spLocks noChangeArrowheads="1"/>
          </p:cNvSpPr>
          <p:nvPr/>
        </p:nvSpPr>
        <p:spPr bwMode="auto">
          <a:xfrm>
            <a:off x="509588" y="1876425"/>
            <a:ext cx="7158756" cy="1415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30000"/>
              </a:spcBef>
              <a:buFontTx/>
              <a:buNone/>
            </a:pPr>
            <a:r>
              <a:rPr lang="en-US" altLang="es-AR" sz="2000" b="1" dirty="0" err="1">
                <a:latin typeface="Courier New" pitchFamily="49" charset="0"/>
              </a:rPr>
              <a:t>Empleado</a:t>
            </a:r>
            <a:r>
              <a:rPr lang="en-US" altLang="es-AR" sz="2000" b="1" dirty="0">
                <a:latin typeface="Courier New" pitchFamily="49" charset="0"/>
              </a:rPr>
              <a:t> </a:t>
            </a:r>
            <a:r>
              <a:rPr lang="en-US" altLang="es-AR" sz="2000" b="1" dirty="0" smtClean="0">
                <a:latin typeface="Courier New" pitchFamily="49" charset="0"/>
              </a:rPr>
              <a:t>v1 </a:t>
            </a:r>
            <a:r>
              <a:rPr lang="en-US" altLang="es-AR" sz="2000" b="1" dirty="0">
                <a:latin typeface="Courier New" pitchFamily="49" charset="0"/>
              </a:rPr>
              <a:t>= new </a:t>
            </a:r>
            <a:r>
              <a:rPr lang="en-US" altLang="es-AR" sz="2000" b="1" dirty="0" smtClean="0">
                <a:latin typeface="Courier New" pitchFamily="49" charset="0"/>
              </a:rPr>
              <a:t>	</a:t>
            </a:r>
            <a:r>
              <a:rPr lang="en-US" altLang="es-AR" sz="2000" b="1" dirty="0" err="1" smtClean="0">
                <a:latin typeface="Courier New" pitchFamily="49" charset="0"/>
              </a:rPr>
              <a:t>Empleado</a:t>
            </a:r>
            <a:r>
              <a:rPr lang="en-US" altLang="es-AR" sz="2000" b="1" dirty="0" smtClean="0">
                <a:latin typeface="Courier New" pitchFamily="49" charset="0"/>
              </a:rPr>
              <a:t>(e1,e2,e3,e4,e5,e6,e7);</a:t>
            </a:r>
            <a:endParaRPr lang="en-US" altLang="es-AR" sz="2000" b="1" dirty="0">
              <a:latin typeface="Courier New" pitchFamily="49" charset="0"/>
            </a:endParaRPr>
          </a:p>
          <a:p>
            <a:pPr algn="l" eaLnBrk="1" hangingPunct="1">
              <a:spcBef>
                <a:spcPct val="30000"/>
              </a:spcBef>
              <a:buFontTx/>
              <a:buNone/>
            </a:pPr>
            <a:r>
              <a:rPr lang="en-US" altLang="es-AR" sz="2000" b="1" dirty="0" err="1">
                <a:latin typeface="Courier New" pitchFamily="49" charset="0"/>
              </a:rPr>
              <a:t>Ejecutivo</a:t>
            </a:r>
            <a:r>
              <a:rPr lang="en-US" altLang="es-AR" sz="2000" b="1" dirty="0">
                <a:latin typeface="Courier New" pitchFamily="49" charset="0"/>
              </a:rPr>
              <a:t> </a:t>
            </a:r>
            <a:r>
              <a:rPr lang="en-US" altLang="es-AR" sz="2000" b="1" dirty="0" smtClean="0">
                <a:latin typeface="Courier New" pitchFamily="49" charset="0"/>
              </a:rPr>
              <a:t>v2 = new </a:t>
            </a:r>
            <a:r>
              <a:rPr lang="en-US" altLang="es-AR" sz="2000" b="1" dirty="0" smtClean="0">
                <a:latin typeface="Courier New" pitchFamily="49" charset="0"/>
              </a:rPr>
              <a:t>	</a:t>
            </a:r>
            <a:r>
              <a:rPr lang="en-US" altLang="es-AR" sz="2000" b="1" dirty="0" err="1" smtClean="0">
                <a:latin typeface="Courier New" pitchFamily="49" charset="0"/>
              </a:rPr>
              <a:t>Ejecutivo</a:t>
            </a:r>
            <a:r>
              <a:rPr lang="en-US" altLang="es-AR" sz="2000" b="1" dirty="0" smtClean="0">
                <a:latin typeface="Courier New" pitchFamily="49" charset="0"/>
              </a:rPr>
              <a:t>(j1,j2,j3,j4,j5,j6,j7,j8);</a:t>
            </a:r>
            <a:endParaRPr lang="en-US" altLang="es-AR" sz="2000" b="1" dirty="0">
              <a:latin typeface="Courier New" pitchFamily="49" charset="0"/>
            </a:endParaRPr>
          </a:p>
        </p:txBody>
      </p:sp>
      <p:sp>
        <p:nvSpPr>
          <p:cNvPr id="10" name="Text Box 12"/>
          <p:cNvSpPr txBox="1">
            <a:spLocks noChangeArrowheads="1"/>
          </p:cNvSpPr>
          <p:nvPr/>
        </p:nvSpPr>
        <p:spPr bwMode="auto">
          <a:xfrm>
            <a:off x="542925" y="3532188"/>
            <a:ext cx="8102600" cy="94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30000"/>
              </a:spcBef>
              <a:buFontTx/>
              <a:buNone/>
            </a:pPr>
            <a:r>
              <a:rPr lang="en-US" altLang="es-AR" b="1" dirty="0" err="1" smtClean="0">
                <a:latin typeface="Courier New" pitchFamily="49" charset="0"/>
              </a:rPr>
              <a:t>System.out.println</a:t>
            </a:r>
            <a:r>
              <a:rPr lang="en-US" altLang="es-AR" b="1" dirty="0" smtClean="0">
                <a:latin typeface="Courier New" pitchFamily="49" charset="0"/>
              </a:rPr>
              <a:t>(v1.diasVacaciones</a:t>
            </a:r>
            <a:r>
              <a:rPr lang="en-US" altLang="es-AR" b="1" dirty="0">
                <a:latin typeface="Courier New" pitchFamily="49" charset="0"/>
              </a:rPr>
              <a:t>()); </a:t>
            </a:r>
          </a:p>
          <a:p>
            <a:pPr algn="l" eaLnBrk="1" hangingPunct="1">
              <a:spcBef>
                <a:spcPct val="30000"/>
              </a:spcBef>
              <a:buFontTx/>
              <a:buNone/>
            </a:pPr>
            <a:r>
              <a:rPr lang="en-US" altLang="es-AR" b="1" dirty="0" err="1" smtClean="0">
                <a:latin typeface="Courier New" pitchFamily="49" charset="0"/>
              </a:rPr>
              <a:t>System.out.println</a:t>
            </a:r>
            <a:r>
              <a:rPr lang="en-US" altLang="es-AR" b="1" dirty="0" smtClean="0">
                <a:latin typeface="Courier New" pitchFamily="49" charset="0"/>
              </a:rPr>
              <a:t>(v2.diasVacaciones</a:t>
            </a:r>
            <a:r>
              <a:rPr lang="en-US" altLang="es-AR" b="1" dirty="0">
                <a:latin typeface="Courier New" pitchFamily="49" charset="0"/>
              </a:rPr>
              <a:t>()); </a:t>
            </a:r>
          </a:p>
        </p:txBody>
      </p:sp>
      <p:sp>
        <p:nvSpPr>
          <p:cNvPr id="11" name="10 Rectángulo"/>
          <p:cNvSpPr/>
          <p:nvPr/>
        </p:nvSpPr>
        <p:spPr>
          <a:xfrm>
            <a:off x="8269288" y="3224213"/>
            <a:ext cx="685800" cy="6397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2400" b="1" dirty="0"/>
              <a:t>1</a:t>
            </a:r>
            <a:endParaRPr lang="es-AR" sz="2400" b="1" dirty="0"/>
          </a:p>
        </p:txBody>
      </p:sp>
      <p:sp>
        <p:nvSpPr>
          <p:cNvPr id="12" name="11 Rectángulo"/>
          <p:cNvSpPr/>
          <p:nvPr/>
        </p:nvSpPr>
        <p:spPr>
          <a:xfrm>
            <a:off x="8275638" y="4002088"/>
            <a:ext cx="685800" cy="6413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2400" b="1" dirty="0"/>
              <a:t>2</a:t>
            </a:r>
            <a:endParaRPr lang="es-AR" sz="2400" b="1" dirty="0"/>
          </a:p>
        </p:txBody>
      </p:sp>
      <p:sp>
        <p:nvSpPr>
          <p:cNvPr id="13" name="Text Box 12"/>
          <p:cNvSpPr txBox="1">
            <a:spLocks noChangeArrowheads="1"/>
          </p:cNvSpPr>
          <p:nvPr/>
        </p:nvSpPr>
        <p:spPr bwMode="auto">
          <a:xfrm>
            <a:off x="539552" y="5007893"/>
            <a:ext cx="8102600" cy="941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30000"/>
              </a:spcBef>
              <a:buFontTx/>
              <a:buNone/>
            </a:pPr>
            <a:r>
              <a:rPr lang="en-US" altLang="es-AR" b="1" dirty="0" err="1" smtClean="0">
                <a:latin typeface="Courier New" pitchFamily="49" charset="0"/>
              </a:rPr>
              <a:t>System.out.println</a:t>
            </a:r>
            <a:r>
              <a:rPr lang="en-US" altLang="es-AR" b="1" dirty="0" smtClean="0">
                <a:latin typeface="Courier New" pitchFamily="49" charset="0"/>
              </a:rPr>
              <a:t>(v1.obtenerPres</a:t>
            </a:r>
            <a:r>
              <a:rPr lang="en-US" altLang="es-AR" b="1" dirty="0" smtClean="0">
                <a:latin typeface="Courier New" pitchFamily="49" charset="0"/>
              </a:rPr>
              <a:t>()); </a:t>
            </a:r>
            <a:endParaRPr lang="en-US" altLang="es-AR" b="1" dirty="0">
              <a:latin typeface="Courier New" pitchFamily="49" charset="0"/>
            </a:endParaRPr>
          </a:p>
          <a:p>
            <a:pPr algn="l" eaLnBrk="1" hangingPunct="1">
              <a:spcBef>
                <a:spcPct val="30000"/>
              </a:spcBef>
              <a:buFontTx/>
              <a:buNone/>
            </a:pPr>
            <a:r>
              <a:rPr lang="en-US" altLang="es-AR" b="1" dirty="0" err="1" smtClean="0">
                <a:latin typeface="Courier New" pitchFamily="49" charset="0"/>
              </a:rPr>
              <a:t>System.out.println</a:t>
            </a:r>
            <a:r>
              <a:rPr lang="en-US" altLang="es-AR" b="1" dirty="0" smtClean="0">
                <a:latin typeface="Courier New" pitchFamily="49" charset="0"/>
              </a:rPr>
              <a:t>(v2.obtenerPres</a:t>
            </a:r>
            <a:r>
              <a:rPr lang="en-US" altLang="es-AR" b="1" dirty="0" smtClean="0">
                <a:latin typeface="Courier New" pitchFamily="49" charset="0"/>
              </a:rPr>
              <a:t>()); </a:t>
            </a:r>
            <a:endParaRPr lang="en-US" altLang="es-AR" b="1" dirty="0">
              <a:latin typeface="Courier New" pitchFamily="49" charset="0"/>
            </a:endParaRPr>
          </a:p>
        </p:txBody>
      </p:sp>
      <p:cxnSp>
        <p:nvCxnSpPr>
          <p:cNvPr id="3" name="2 Conector recto"/>
          <p:cNvCxnSpPr/>
          <p:nvPr/>
        </p:nvCxnSpPr>
        <p:spPr>
          <a:xfrm flipV="1">
            <a:off x="509588" y="5229200"/>
            <a:ext cx="7086748" cy="7200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1892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12" grpId="0" animBg="1"/>
      <p:bldP spid="13"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pPr>
              <a:defRPr/>
            </a:pPr>
            <a:r>
              <a:rPr lang="en-US"/>
              <a:t>Introducción a la Programación Orientada a Objetos</a:t>
            </a:r>
            <a:endParaRPr lang="es-ES"/>
          </a:p>
        </p:txBody>
      </p:sp>
      <p:sp>
        <p:nvSpPr>
          <p:cNvPr id="5" name="1 Título"/>
          <p:cNvSpPr txBox="1">
            <a:spLocks/>
          </p:cNvSpPr>
          <p:nvPr/>
        </p:nvSpPr>
        <p:spPr>
          <a:xfrm>
            <a:off x="467544" y="0"/>
            <a:ext cx="7931224" cy="1143000"/>
          </a:xfrm>
          <a:prstGeom prst="rect">
            <a:avLst/>
          </a:prstGeom>
        </p:spPr>
        <p:txBody>
          <a:bodyPr anchor="ctr"/>
          <a:lst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a:lstStyle>
          <a:p>
            <a:pPr fontAlgn="auto">
              <a:spcAft>
                <a:spcPts val="0"/>
              </a:spcAft>
              <a:defRPr/>
            </a:pPr>
            <a:r>
              <a:rPr lang="es-ES_tradnl" sz="3600" b="1" dirty="0" smtClean="0">
                <a:solidFill>
                  <a:schemeClr val="tx2">
                    <a:lumMod val="75000"/>
                  </a:schemeClr>
                </a:solidFill>
                <a:latin typeface="Cambria"/>
              </a:rPr>
              <a:t>Caso de Estudio: Clientes y Empleados</a:t>
            </a:r>
            <a:endParaRPr lang="es-AR" sz="3600" b="1" dirty="0">
              <a:solidFill>
                <a:schemeClr val="tx2">
                  <a:lumMod val="75000"/>
                </a:schemeClr>
              </a:solidFill>
              <a:latin typeface="Cambria"/>
            </a:endParaRPr>
          </a:p>
        </p:txBody>
      </p:sp>
      <p:sp>
        <p:nvSpPr>
          <p:cNvPr id="8" name="Text Box 3"/>
          <p:cNvSpPr txBox="1">
            <a:spLocks noChangeArrowheads="1"/>
          </p:cNvSpPr>
          <p:nvPr/>
        </p:nvSpPr>
        <p:spPr bwMode="auto">
          <a:xfrm>
            <a:off x="411163" y="1039813"/>
            <a:ext cx="8412162"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50000"/>
              </a:spcBef>
              <a:buFontTx/>
              <a:buNone/>
            </a:pPr>
            <a:r>
              <a:rPr lang="en-US" altLang="es-AR" sz="2800" dirty="0" err="1">
                <a:latin typeface="+mn-lt"/>
              </a:rPr>
              <a:t>Dadas</a:t>
            </a:r>
            <a:r>
              <a:rPr lang="en-US" altLang="es-AR" sz="2800" dirty="0">
                <a:latin typeface="+mn-lt"/>
              </a:rPr>
              <a:t> las </a:t>
            </a:r>
            <a:r>
              <a:rPr lang="en-US" altLang="es-AR" sz="2800" dirty="0" err="1">
                <a:latin typeface="+mn-lt"/>
              </a:rPr>
              <a:t>siguientes</a:t>
            </a:r>
            <a:r>
              <a:rPr lang="en-US" altLang="es-AR" sz="2800" dirty="0">
                <a:latin typeface="+mn-lt"/>
              </a:rPr>
              <a:t> </a:t>
            </a:r>
            <a:r>
              <a:rPr lang="en-US" altLang="es-AR" sz="2800" dirty="0" err="1">
                <a:latin typeface="+mn-lt"/>
              </a:rPr>
              <a:t>declaraciones</a:t>
            </a:r>
            <a:r>
              <a:rPr lang="en-US" altLang="es-AR" sz="2800" dirty="0">
                <a:latin typeface="+mn-lt"/>
              </a:rPr>
              <a:t>: </a:t>
            </a:r>
          </a:p>
        </p:txBody>
      </p:sp>
      <p:sp>
        <p:nvSpPr>
          <p:cNvPr id="9" name="Text Box 12"/>
          <p:cNvSpPr txBox="1">
            <a:spLocks noChangeArrowheads="1"/>
          </p:cNvSpPr>
          <p:nvPr/>
        </p:nvSpPr>
        <p:spPr bwMode="auto">
          <a:xfrm>
            <a:off x="509588" y="1876425"/>
            <a:ext cx="7158756"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30000"/>
              </a:spcBef>
              <a:buFontTx/>
              <a:buNone/>
            </a:pPr>
            <a:r>
              <a:rPr lang="en-US" altLang="es-AR" sz="2000" b="1" dirty="0" err="1">
                <a:solidFill>
                  <a:srgbClr val="0070C0"/>
                </a:solidFill>
                <a:latin typeface="Courier New" pitchFamily="49" charset="0"/>
              </a:rPr>
              <a:t>Empleado</a:t>
            </a:r>
            <a:r>
              <a:rPr lang="en-US" altLang="es-AR" sz="2000" b="1" dirty="0">
                <a:latin typeface="Courier New" pitchFamily="49" charset="0"/>
              </a:rPr>
              <a:t> </a:t>
            </a:r>
            <a:r>
              <a:rPr lang="en-US" altLang="es-AR" sz="2000" b="1" dirty="0" smtClean="0">
                <a:latin typeface="Courier New" pitchFamily="49" charset="0"/>
              </a:rPr>
              <a:t>v1,v2;</a:t>
            </a:r>
          </a:p>
          <a:p>
            <a:pPr algn="l" eaLnBrk="1" hangingPunct="1">
              <a:spcBef>
                <a:spcPct val="30000"/>
              </a:spcBef>
              <a:buFontTx/>
              <a:buNone/>
            </a:pPr>
            <a:r>
              <a:rPr lang="en-US" altLang="es-AR" sz="2000" b="1" dirty="0" smtClean="0">
                <a:latin typeface="Courier New" pitchFamily="49" charset="0"/>
              </a:rPr>
              <a:t>v1=new </a:t>
            </a:r>
            <a:r>
              <a:rPr lang="en-US" altLang="es-AR" sz="2000" b="1" dirty="0" err="1" smtClean="0">
                <a:solidFill>
                  <a:srgbClr val="0070C0"/>
                </a:solidFill>
                <a:latin typeface="Courier New" pitchFamily="49" charset="0"/>
              </a:rPr>
              <a:t>Empleado</a:t>
            </a:r>
            <a:r>
              <a:rPr lang="en-US" altLang="es-AR" sz="2000" b="1" dirty="0" smtClean="0">
                <a:latin typeface="Courier New" pitchFamily="49" charset="0"/>
              </a:rPr>
              <a:t>(e1,e2,e3,e4,e5,e6,e7</a:t>
            </a:r>
            <a:r>
              <a:rPr lang="en-US" altLang="es-AR" sz="2000" b="1" dirty="0" smtClean="0">
                <a:latin typeface="Courier New" pitchFamily="49" charset="0"/>
              </a:rPr>
              <a:t>);</a:t>
            </a:r>
            <a:endParaRPr lang="en-US" altLang="es-AR" sz="2000" b="1" dirty="0">
              <a:latin typeface="Courier New" pitchFamily="49" charset="0"/>
            </a:endParaRPr>
          </a:p>
          <a:p>
            <a:pPr algn="l" eaLnBrk="1" hangingPunct="1">
              <a:spcBef>
                <a:spcPct val="30000"/>
              </a:spcBef>
              <a:buFontTx/>
              <a:buNone/>
            </a:pPr>
            <a:r>
              <a:rPr lang="en-US" altLang="es-AR" sz="2000" b="1" dirty="0" smtClean="0">
                <a:latin typeface="Courier New" pitchFamily="49" charset="0"/>
              </a:rPr>
              <a:t>v2=new </a:t>
            </a:r>
            <a:r>
              <a:rPr lang="en-US" altLang="es-AR" sz="2000" b="1" dirty="0" err="1" smtClean="0">
                <a:solidFill>
                  <a:srgbClr val="0070C0"/>
                </a:solidFill>
                <a:latin typeface="Courier New" pitchFamily="49" charset="0"/>
              </a:rPr>
              <a:t>Ejecutivo</a:t>
            </a:r>
            <a:r>
              <a:rPr lang="en-US" altLang="es-AR" sz="2000" b="1" dirty="0" smtClean="0">
                <a:latin typeface="Courier New" pitchFamily="49" charset="0"/>
              </a:rPr>
              <a:t>(j1,j2,j3,j4,j5,j6,j7,j8</a:t>
            </a:r>
            <a:r>
              <a:rPr lang="en-US" altLang="es-AR" sz="2000" b="1" dirty="0" smtClean="0">
                <a:latin typeface="Courier New" pitchFamily="49" charset="0"/>
              </a:rPr>
              <a:t>);</a:t>
            </a:r>
            <a:endParaRPr lang="en-US" altLang="es-AR" sz="2000" b="1" dirty="0">
              <a:latin typeface="Courier New" pitchFamily="49" charset="0"/>
            </a:endParaRPr>
          </a:p>
        </p:txBody>
      </p:sp>
      <p:sp>
        <p:nvSpPr>
          <p:cNvPr id="10" name="Text Box 12"/>
          <p:cNvSpPr txBox="1">
            <a:spLocks noChangeArrowheads="1"/>
          </p:cNvSpPr>
          <p:nvPr/>
        </p:nvSpPr>
        <p:spPr bwMode="auto">
          <a:xfrm>
            <a:off x="542925" y="3016895"/>
            <a:ext cx="8102600" cy="94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30000"/>
              </a:spcBef>
              <a:buFontTx/>
              <a:buNone/>
            </a:pPr>
            <a:r>
              <a:rPr lang="en-US" altLang="es-AR" b="1" dirty="0" err="1" smtClean="0">
                <a:latin typeface="Courier New" pitchFamily="49" charset="0"/>
              </a:rPr>
              <a:t>System.out.println</a:t>
            </a:r>
            <a:r>
              <a:rPr lang="en-US" altLang="es-AR" b="1" dirty="0" smtClean="0">
                <a:latin typeface="Courier New" pitchFamily="49" charset="0"/>
              </a:rPr>
              <a:t>(</a:t>
            </a:r>
            <a:r>
              <a:rPr lang="en-US" altLang="es-AR" b="1" dirty="0" smtClean="0">
                <a:latin typeface="Courier New" pitchFamily="49" charset="0"/>
              </a:rPr>
              <a:t>v1</a:t>
            </a:r>
            <a:r>
              <a:rPr lang="en-US" altLang="es-AR" b="1" dirty="0" smtClean="0">
                <a:latin typeface="Courier New" pitchFamily="49" charset="0"/>
              </a:rPr>
              <a:t>.diasVacaciones</a:t>
            </a:r>
            <a:r>
              <a:rPr lang="en-US" altLang="es-AR" b="1" dirty="0">
                <a:latin typeface="Courier New" pitchFamily="49" charset="0"/>
              </a:rPr>
              <a:t>()); </a:t>
            </a:r>
          </a:p>
          <a:p>
            <a:pPr algn="l" eaLnBrk="1" hangingPunct="1">
              <a:spcBef>
                <a:spcPct val="30000"/>
              </a:spcBef>
              <a:buFontTx/>
              <a:buNone/>
            </a:pPr>
            <a:r>
              <a:rPr lang="en-US" altLang="es-AR" b="1" dirty="0" err="1" smtClean="0">
                <a:latin typeface="Courier New" pitchFamily="49" charset="0"/>
              </a:rPr>
              <a:t>System.out.println</a:t>
            </a:r>
            <a:r>
              <a:rPr lang="en-US" altLang="es-AR" b="1" dirty="0" smtClean="0">
                <a:latin typeface="Courier New" pitchFamily="49" charset="0"/>
              </a:rPr>
              <a:t>(</a:t>
            </a:r>
            <a:r>
              <a:rPr lang="en-US" altLang="es-AR" b="1" dirty="0" smtClean="0">
                <a:latin typeface="Courier New" pitchFamily="49" charset="0"/>
              </a:rPr>
              <a:t>v2</a:t>
            </a:r>
            <a:r>
              <a:rPr lang="en-US" altLang="es-AR" b="1" dirty="0" smtClean="0">
                <a:latin typeface="Courier New" pitchFamily="49" charset="0"/>
              </a:rPr>
              <a:t>.diasVacaciones</a:t>
            </a:r>
            <a:r>
              <a:rPr lang="en-US" altLang="es-AR" b="1" dirty="0">
                <a:latin typeface="Courier New" pitchFamily="49" charset="0"/>
              </a:rPr>
              <a:t>()); </a:t>
            </a:r>
          </a:p>
        </p:txBody>
      </p:sp>
      <p:sp>
        <p:nvSpPr>
          <p:cNvPr id="11" name="10 Rectángulo"/>
          <p:cNvSpPr/>
          <p:nvPr/>
        </p:nvSpPr>
        <p:spPr>
          <a:xfrm>
            <a:off x="8269288" y="2708920"/>
            <a:ext cx="685800" cy="6397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2400" b="1" dirty="0"/>
              <a:t>1</a:t>
            </a:r>
            <a:endParaRPr lang="es-AR" sz="2400" b="1" dirty="0"/>
          </a:p>
        </p:txBody>
      </p:sp>
      <p:sp>
        <p:nvSpPr>
          <p:cNvPr id="12" name="11 Rectángulo"/>
          <p:cNvSpPr/>
          <p:nvPr/>
        </p:nvSpPr>
        <p:spPr>
          <a:xfrm>
            <a:off x="8275638" y="3486795"/>
            <a:ext cx="685800" cy="6413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2400" b="1" dirty="0"/>
              <a:t>2</a:t>
            </a:r>
            <a:endParaRPr lang="es-AR" sz="2400" b="1" dirty="0"/>
          </a:p>
        </p:txBody>
      </p:sp>
      <p:sp>
        <p:nvSpPr>
          <p:cNvPr id="13" name="Text Box 12"/>
          <p:cNvSpPr txBox="1">
            <a:spLocks noChangeArrowheads="1"/>
          </p:cNvSpPr>
          <p:nvPr/>
        </p:nvSpPr>
        <p:spPr bwMode="auto">
          <a:xfrm>
            <a:off x="539552" y="4492600"/>
            <a:ext cx="8102600" cy="941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eaLnBrk="0" hangingPunct="0">
              <a:spcBef>
                <a:spcPct val="20000"/>
              </a:spcBef>
              <a:buChar char="•"/>
              <a:defRPr sz="2400">
                <a:solidFill>
                  <a:schemeClr val="tx1"/>
                </a:solidFill>
                <a:latin typeface="Arial" charset="0"/>
              </a:defRPr>
            </a:lvl1pPr>
            <a:lvl2pPr marL="742950" indent="-285750" algn="just" eaLnBrk="0" hangingPunct="0">
              <a:spcBef>
                <a:spcPct val="20000"/>
              </a:spcBef>
              <a:buChar char="–"/>
              <a:defRPr sz="2400">
                <a:solidFill>
                  <a:schemeClr val="tx1"/>
                </a:solidFill>
                <a:latin typeface="Arial" charset="0"/>
              </a:defRPr>
            </a:lvl2pPr>
            <a:lvl3pPr marL="1143000" indent="-228600" algn="just" eaLnBrk="0" hangingPunct="0">
              <a:spcBef>
                <a:spcPct val="20000"/>
              </a:spcBef>
              <a:buChar char="•"/>
              <a:defRPr sz="2400">
                <a:solidFill>
                  <a:schemeClr val="tx1"/>
                </a:solidFill>
                <a:latin typeface="Arial" charset="0"/>
              </a:defRPr>
            </a:lvl3pPr>
            <a:lvl4pPr marL="1600200" indent="-228600" algn="just" eaLnBrk="0" hangingPunct="0">
              <a:spcBef>
                <a:spcPct val="20000"/>
              </a:spcBef>
              <a:buChar char="–"/>
              <a:defRPr sz="2400">
                <a:solidFill>
                  <a:schemeClr val="tx1"/>
                </a:solidFill>
                <a:latin typeface="Arial" charset="0"/>
              </a:defRPr>
            </a:lvl4pPr>
            <a:lvl5pPr marL="2057400" indent="-228600" algn="just" eaLnBrk="0" hangingPunct="0">
              <a:spcBef>
                <a:spcPct val="20000"/>
              </a:spcBef>
              <a:buChar char="»"/>
              <a:defRPr sz="2400">
                <a:solidFill>
                  <a:schemeClr val="tx1"/>
                </a:solidFill>
                <a:latin typeface="Arial" charset="0"/>
              </a:defRPr>
            </a:lvl5pPr>
            <a:lvl6pPr marL="2514600" indent="-228600" algn="just" eaLnBrk="0" fontAlgn="base" hangingPunct="0">
              <a:spcBef>
                <a:spcPct val="20000"/>
              </a:spcBef>
              <a:spcAft>
                <a:spcPct val="0"/>
              </a:spcAft>
              <a:buChar char="»"/>
              <a:defRPr sz="2400">
                <a:solidFill>
                  <a:schemeClr val="tx1"/>
                </a:solidFill>
                <a:latin typeface="Arial" charset="0"/>
              </a:defRPr>
            </a:lvl6pPr>
            <a:lvl7pPr marL="2971800" indent="-228600" algn="just" eaLnBrk="0" fontAlgn="base" hangingPunct="0">
              <a:spcBef>
                <a:spcPct val="20000"/>
              </a:spcBef>
              <a:spcAft>
                <a:spcPct val="0"/>
              </a:spcAft>
              <a:buChar char="»"/>
              <a:defRPr sz="2400">
                <a:solidFill>
                  <a:schemeClr val="tx1"/>
                </a:solidFill>
                <a:latin typeface="Arial" charset="0"/>
              </a:defRPr>
            </a:lvl7pPr>
            <a:lvl8pPr marL="3429000" indent="-228600" algn="just" eaLnBrk="0" fontAlgn="base" hangingPunct="0">
              <a:spcBef>
                <a:spcPct val="20000"/>
              </a:spcBef>
              <a:spcAft>
                <a:spcPct val="0"/>
              </a:spcAft>
              <a:buChar char="»"/>
              <a:defRPr sz="2400">
                <a:solidFill>
                  <a:schemeClr val="tx1"/>
                </a:solidFill>
                <a:latin typeface="Arial" charset="0"/>
              </a:defRPr>
            </a:lvl8pPr>
            <a:lvl9pPr marL="3886200" indent="-228600" algn="just" eaLnBrk="0" fontAlgn="base" hangingPunct="0">
              <a:spcBef>
                <a:spcPct val="20000"/>
              </a:spcBef>
              <a:spcAft>
                <a:spcPct val="0"/>
              </a:spcAft>
              <a:buChar char="»"/>
              <a:defRPr sz="2400">
                <a:solidFill>
                  <a:schemeClr val="tx1"/>
                </a:solidFill>
                <a:latin typeface="Arial" charset="0"/>
              </a:defRPr>
            </a:lvl9pPr>
          </a:lstStyle>
          <a:p>
            <a:pPr algn="l" eaLnBrk="1" hangingPunct="1">
              <a:spcBef>
                <a:spcPct val="30000"/>
              </a:spcBef>
              <a:buFontTx/>
              <a:buNone/>
            </a:pPr>
            <a:r>
              <a:rPr lang="en-US" altLang="es-AR" b="1" dirty="0" err="1" smtClean="0">
                <a:latin typeface="Courier New" pitchFamily="49" charset="0"/>
              </a:rPr>
              <a:t>System.out.println</a:t>
            </a:r>
            <a:r>
              <a:rPr lang="en-US" altLang="es-AR" b="1" dirty="0" smtClean="0">
                <a:latin typeface="Courier New" pitchFamily="49" charset="0"/>
              </a:rPr>
              <a:t>(</a:t>
            </a:r>
            <a:r>
              <a:rPr lang="en-US" altLang="es-AR" b="1" dirty="0" smtClean="0">
                <a:latin typeface="Courier New" pitchFamily="49" charset="0"/>
              </a:rPr>
              <a:t>v1</a:t>
            </a:r>
            <a:r>
              <a:rPr lang="en-US" altLang="es-AR" b="1" dirty="0" smtClean="0">
                <a:latin typeface="Courier New" pitchFamily="49" charset="0"/>
              </a:rPr>
              <a:t>.obtenerPres</a:t>
            </a:r>
            <a:r>
              <a:rPr lang="en-US" altLang="es-AR" b="1" dirty="0" smtClean="0">
                <a:latin typeface="Courier New" pitchFamily="49" charset="0"/>
              </a:rPr>
              <a:t>()); </a:t>
            </a:r>
            <a:endParaRPr lang="en-US" altLang="es-AR" b="1" dirty="0">
              <a:latin typeface="Courier New" pitchFamily="49" charset="0"/>
            </a:endParaRPr>
          </a:p>
          <a:p>
            <a:pPr algn="l" eaLnBrk="1" hangingPunct="1">
              <a:spcBef>
                <a:spcPct val="30000"/>
              </a:spcBef>
              <a:buFontTx/>
              <a:buNone/>
            </a:pPr>
            <a:r>
              <a:rPr lang="en-US" altLang="es-AR" b="1" dirty="0" err="1" smtClean="0">
                <a:latin typeface="Courier New" pitchFamily="49" charset="0"/>
              </a:rPr>
              <a:t>System.out.println</a:t>
            </a:r>
            <a:r>
              <a:rPr lang="en-US" altLang="es-AR" b="1" dirty="0" smtClean="0">
                <a:latin typeface="Courier New" pitchFamily="49" charset="0"/>
              </a:rPr>
              <a:t>(</a:t>
            </a:r>
            <a:r>
              <a:rPr lang="en-US" altLang="es-AR" b="1" dirty="0" smtClean="0">
                <a:latin typeface="Courier New" pitchFamily="49" charset="0"/>
              </a:rPr>
              <a:t>v2</a:t>
            </a:r>
            <a:r>
              <a:rPr lang="en-US" altLang="es-AR" b="1" dirty="0" smtClean="0">
                <a:latin typeface="Courier New" pitchFamily="49" charset="0"/>
              </a:rPr>
              <a:t>.obtenerPres</a:t>
            </a:r>
            <a:r>
              <a:rPr lang="en-US" altLang="es-AR" b="1" dirty="0" smtClean="0">
                <a:latin typeface="Courier New" pitchFamily="49" charset="0"/>
              </a:rPr>
              <a:t>()); </a:t>
            </a:r>
            <a:endParaRPr lang="en-US" altLang="es-AR" b="1" dirty="0">
              <a:latin typeface="Courier New" pitchFamily="49" charset="0"/>
            </a:endParaRPr>
          </a:p>
        </p:txBody>
      </p:sp>
      <p:cxnSp>
        <p:nvCxnSpPr>
          <p:cNvPr id="3" name="2 Conector recto"/>
          <p:cNvCxnSpPr/>
          <p:nvPr/>
        </p:nvCxnSpPr>
        <p:spPr>
          <a:xfrm flipV="1">
            <a:off x="509588" y="4713907"/>
            <a:ext cx="7086748" cy="7200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2 Conector recto"/>
          <p:cNvCxnSpPr/>
          <p:nvPr/>
        </p:nvCxnSpPr>
        <p:spPr>
          <a:xfrm flipV="1">
            <a:off x="467544" y="5150370"/>
            <a:ext cx="7086748" cy="7200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Rectángulo 14"/>
          <p:cNvSpPr/>
          <p:nvPr/>
        </p:nvSpPr>
        <p:spPr>
          <a:xfrm>
            <a:off x="509588" y="5497026"/>
            <a:ext cx="7488832" cy="523220"/>
          </a:xfrm>
          <a:prstGeom prst="rect">
            <a:avLst/>
          </a:prstGeom>
        </p:spPr>
        <p:txBody>
          <a:bodyPr wrap="square">
            <a:spAutoFit/>
          </a:bodyPr>
          <a:lstStyle/>
          <a:p>
            <a:pPr>
              <a:spcBef>
                <a:spcPts val="600"/>
              </a:spcBef>
            </a:pPr>
            <a:r>
              <a:rPr lang="es-ES" altLang="es-AR" sz="2800" dirty="0" smtClean="0"/>
              <a:t>Las variables </a:t>
            </a:r>
            <a:r>
              <a:rPr lang="es-ES" altLang="es-AR" sz="2000" b="1" dirty="0">
                <a:latin typeface="Courier New" pitchFamily="49" charset="0"/>
              </a:rPr>
              <a:t>v1</a:t>
            </a:r>
            <a:r>
              <a:rPr lang="es-ES" altLang="es-AR" sz="2800" dirty="0" smtClean="0"/>
              <a:t> y </a:t>
            </a:r>
            <a:r>
              <a:rPr lang="es-ES" altLang="es-AR" sz="2000" b="1" dirty="0">
                <a:latin typeface="Courier New" pitchFamily="49" charset="0"/>
              </a:rPr>
              <a:t>v2</a:t>
            </a:r>
            <a:r>
              <a:rPr lang="es-ES" altLang="es-AR" sz="2800" dirty="0" smtClean="0"/>
              <a:t> son </a:t>
            </a:r>
            <a:r>
              <a:rPr lang="es-ES" altLang="es-AR" sz="2800" b="1" dirty="0" smtClean="0">
                <a:solidFill>
                  <a:srgbClr val="0070C0"/>
                </a:solidFill>
              </a:rPr>
              <a:t>polimórficas</a:t>
            </a:r>
            <a:r>
              <a:rPr lang="es-ES" altLang="es-AR" sz="2800" dirty="0" smtClean="0"/>
              <a:t>.</a:t>
            </a:r>
            <a:endParaRPr lang="es-ES" altLang="es-AR" sz="2800" dirty="0"/>
          </a:p>
        </p:txBody>
      </p:sp>
      <p:sp>
        <p:nvSpPr>
          <p:cNvPr id="16" name="Rectángulo 15"/>
          <p:cNvSpPr/>
          <p:nvPr/>
        </p:nvSpPr>
        <p:spPr>
          <a:xfrm>
            <a:off x="509588" y="5946014"/>
            <a:ext cx="7488832" cy="954107"/>
          </a:xfrm>
          <a:prstGeom prst="rect">
            <a:avLst/>
          </a:prstGeom>
        </p:spPr>
        <p:txBody>
          <a:bodyPr wrap="square">
            <a:spAutoFit/>
          </a:bodyPr>
          <a:lstStyle/>
          <a:p>
            <a:pPr>
              <a:spcBef>
                <a:spcPts val="600"/>
              </a:spcBef>
            </a:pPr>
            <a:r>
              <a:rPr lang="es-ES" altLang="es-AR" sz="2800" dirty="0" smtClean="0"/>
              <a:t>La ligadura entre el mensaje y el método es </a:t>
            </a:r>
            <a:r>
              <a:rPr lang="es-ES" altLang="es-AR" sz="2800" b="1" dirty="0" smtClean="0">
                <a:solidFill>
                  <a:srgbClr val="0070C0"/>
                </a:solidFill>
              </a:rPr>
              <a:t>dinámica</a:t>
            </a:r>
            <a:r>
              <a:rPr lang="es-ES" altLang="es-AR" sz="2800" dirty="0" smtClean="0"/>
              <a:t>. </a:t>
            </a:r>
            <a:endParaRPr lang="es-ES" altLang="es-AR" sz="2800" dirty="0"/>
          </a:p>
        </p:txBody>
      </p:sp>
    </p:spTree>
    <p:extLst>
      <p:ext uri="{BB962C8B-B14F-4D97-AF65-F5344CB8AC3E}">
        <p14:creationId xmlns:p14="http://schemas.microsoft.com/office/powerpoint/2010/main" val="2110589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12" grpId="0" animBg="1"/>
      <p:bldP spid="13" grpId="0"/>
      <p:bldP spid="15"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solidFill>
                  <a:srgbClr val="000000"/>
                </a:solidFill>
              </a:rPr>
              <a:t>Introducción a la Programación Orientada a Objetos</a:t>
            </a:r>
            <a:endParaRPr lang="es-ES">
              <a:solidFill>
                <a:srgbClr val="000000"/>
              </a:solidFill>
            </a:endParaRPr>
          </a:p>
        </p:txBody>
      </p:sp>
      <p:sp>
        <p:nvSpPr>
          <p:cNvPr id="136194" name="Rectangle 2"/>
          <p:cNvSpPr>
            <a:spLocks noGrp="1" noChangeArrowheads="1"/>
          </p:cNvSpPr>
          <p:nvPr>
            <p:ph type="subTitle" idx="1"/>
          </p:nvPr>
        </p:nvSpPr>
        <p:spPr>
          <a:xfrm>
            <a:off x="457201" y="1178073"/>
            <a:ext cx="7643192" cy="5275263"/>
          </a:xfrm>
        </p:spPr>
        <p:txBody>
          <a:bodyPr>
            <a:normAutofit/>
          </a:bodyPr>
          <a:lstStyle/>
          <a:p>
            <a:pPr algn="l" eaLnBrk="1" hangingPunct="1">
              <a:lnSpc>
                <a:spcPct val="90000"/>
              </a:lnSpc>
              <a:spcBef>
                <a:spcPct val="50000"/>
              </a:spcBef>
            </a:pPr>
            <a:r>
              <a:rPr lang="es-ES" altLang="es-AR" sz="2400" i="1" dirty="0" smtClean="0"/>
              <a:t>Cada cliente tiene un </a:t>
            </a:r>
            <a:r>
              <a:rPr lang="es-ES" altLang="es-AR" sz="2400" b="1" i="1" dirty="0" smtClean="0"/>
              <a:t>nombre</a:t>
            </a:r>
            <a:r>
              <a:rPr lang="es-ES" altLang="es-AR" sz="2400" i="1" dirty="0" smtClean="0"/>
              <a:t> y algunos datos postales como </a:t>
            </a:r>
            <a:r>
              <a:rPr lang="es-ES" altLang="es-AR" sz="2400" b="1" i="1" dirty="0" smtClean="0"/>
              <a:t>calle, número</a:t>
            </a:r>
            <a:r>
              <a:rPr lang="es-ES" altLang="es-AR" sz="2400" i="1" dirty="0" smtClean="0"/>
              <a:t>, </a:t>
            </a:r>
            <a:r>
              <a:rPr lang="es-ES" altLang="es-AR" sz="2400" b="1" i="1" dirty="0" smtClean="0"/>
              <a:t>teléfono</a:t>
            </a:r>
            <a:r>
              <a:rPr lang="es-ES" altLang="es-AR" sz="2400" i="1" dirty="0" smtClean="0"/>
              <a:t> y </a:t>
            </a:r>
            <a:r>
              <a:rPr lang="es-ES" altLang="es-AR" sz="2400" b="1" i="1" dirty="0" smtClean="0"/>
              <a:t>dirección de correo electrónico,</a:t>
            </a:r>
            <a:r>
              <a:rPr lang="es-ES" altLang="es-AR" sz="2400" i="1" dirty="0" smtClean="0"/>
              <a:t> una </a:t>
            </a:r>
            <a:r>
              <a:rPr lang="es-ES" altLang="es-AR" sz="2400" b="1" i="1" dirty="0" smtClean="0"/>
              <a:t>ciudad</a:t>
            </a:r>
            <a:r>
              <a:rPr lang="es-ES" altLang="es-AR" sz="2400" i="1" dirty="0" smtClean="0"/>
              <a:t>, un </a:t>
            </a:r>
            <a:r>
              <a:rPr lang="es-ES" altLang="es-AR" sz="2400" b="1" i="1" dirty="0" smtClean="0"/>
              <a:t>saldo adeudado</a:t>
            </a:r>
            <a:r>
              <a:rPr lang="es-ES" altLang="es-AR" sz="2400" i="1" dirty="0" smtClean="0"/>
              <a:t>, un </a:t>
            </a:r>
            <a:r>
              <a:rPr lang="es-ES" altLang="es-AR" sz="2400" b="1" i="1" dirty="0" smtClean="0"/>
              <a:t>número de CUIT</a:t>
            </a:r>
            <a:r>
              <a:rPr lang="es-ES" altLang="es-AR" sz="2400" i="1" dirty="0" smtClean="0"/>
              <a:t> y una </a:t>
            </a:r>
            <a:r>
              <a:rPr lang="es-ES" altLang="es-AR" sz="2400" b="1" i="1" dirty="0" smtClean="0"/>
              <a:t>categoría de IVA</a:t>
            </a:r>
            <a:r>
              <a:rPr lang="es-ES" altLang="es-AR" sz="2400" i="1" dirty="0" smtClean="0"/>
              <a:t>. </a:t>
            </a:r>
          </a:p>
          <a:p>
            <a:pPr algn="l" eaLnBrk="1" hangingPunct="1">
              <a:lnSpc>
                <a:spcPct val="90000"/>
              </a:lnSpc>
              <a:spcBef>
                <a:spcPct val="50000"/>
              </a:spcBef>
            </a:pPr>
            <a:r>
              <a:rPr lang="es-ES" altLang="es-AR" sz="2400" i="1" dirty="0" smtClean="0"/>
              <a:t>El saldo aumenta cada vez que se registra una operación de venta y disminuye con los cobros.</a:t>
            </a:r>
          </a:p>
          <a:p>
            <a:pPr algn="l" eaLnBrk="1" hangingPunct="1">
              <a:lnSpc>
                <a:spcPct val="90000"/>
              </a:lnSpc>
              <a:spcBef>
                <a:spcPct val="50000"/>
              </a:spcBef>
            </a:pPr>
            <a:r>
              <a:rPr lang="es-ES" altLang="es-AR" sz="2400" i="1" dirty="0" smtClean="0"/>
              <a:t>Los clientes también pueden tener hijos pero esta  información no es relevante para la empresa. Del mismo modo aunque los empleados también viven en una ciudad, todos viven en la misma, de modo que no es necesario representarla como una variable de instancia.</a:t>
            </a:r>
          </a:p>
        </p:txBody>
      </p:sp>
      <p:sp>
        <p:nvSpPr>
          <p:cNvPr id="5" name="1 Título"/>
          <p:cNvSpPr txBox="1">
            <a:spLocks/>
          </p:cNvSpPr>
          <p:nvPr/>
        </p:nvSpPr>
        <p:spPr>
          <a:xfrm>
            <a:off x="457200" y="0"/>
            <a:ext cx="7931224" cy="1143000"/>
          </a:xfrm>
          <a:prstGeom prst="rect">
            <a:avLst/>
          </a:prstGeom>
        </p:spPr>
        <p:txBody>
          <a:bodyPr anchor="ctr"/>
          <a:lst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a:lstStyle>
          <a:p>
            <a:pPr fontAlgn="auto">
              <a:spcAft>
                <a:spcPts val="0"/>
              </a:spcAft>
              <a:defRPr/>
            </a:pPr>
            <a:r>
              <a:rPr lang="es-ES_tradnl" sz="3600" b="1" dirty="0" smtClean="0">
                <a:solidFill>
                  <a:schemeClr val="tx2">
                    <a:lumMod val="75000"/>
                  </a:schemeClr>
                </a:solidFill>
                <a:latin typeface="Cambria"/>
              </a:rPr>
              <a:t>Caso de Estudio: Clientes y Empleados</a:t>
            </a:r>
            <a:endParaRPr lang="es-AR" sz="3600" b="1" dirty="0">
              <a:solidFill>
                <a:schemeClr val="tx2">
                  <a:lumMod val="75000"/>
                </a:schemeClr>
              </a:solidFill>
              <a:latin typeface="Cambria"/>
            </a:endParaRPr>
          </a:p>
        </p:txBody>
      </p:sp>
    </p:spTree>
    <p:extLst>
      <p:ext uri="{BB962C8B-B14F-4D97-AF65-F5344CB8AC3E}">
        <p14:creationId xmlns:p14="http://schemas.microsoft.com/office/powerpoint/2010/main" val="41330401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36194">
                                            <p:txEl>
                                              <p:pRg st="1" end="1"/>
                                            </p:txEl>
                                          </p:spTgt>
                                        </p:tgtEl>
                                        <p:attrNameLst>
                                          <p:attrName>style.visibility</p:attrName>
                                        </p:attrNameLst>
                                      </p:cBhvr>
                                      <p:to>
                                        <p:strVal val="visible"/>
                                      </p:to>
                                    </p:set>
                                    <p:animEffect transition="in" filter="box(in)">
                                      <p:cBhvr>
                                        <p:cTn id="7" dur="500"/>
                                        <p:tgtEl>
                                          <p:spTgt spid="136194">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36194">
                                            <p:txEl>
                                              <p:pRg st="2" end="2"/>
                                            </p:txEl>
                                          </p:spTgt>
                                        </p:tgtEl>
                                        <p:attrNameLst>
                                          <p:attrName>style.visibility</p:attrName>
                                        </p:attrNameLst>
                                      </p:cBhvr>
                                      <p:to>
                                        <p:strVal val="visible"/>
                                      </p:to>
                                    </p:set>
                                    <p:animEffect transition="in" filter="box(in)">
                                      <p:cBhvr>
                                        <p:cTn id="12" dur="500"/>
                                        <p:tgtEl>
                                          <p:spTgt spid="13619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solidFill>
                  <a:srgbClr val="000000"/>
                </a:solidFill>
              </a:rPr>
              <a:t>Introducción a la Programación Orientada a Objetos</a:t>
            </a:r>
            <a:endParaRPr lang="es-ES">
              <a:solidFill>
                <a:srgbClr val="000000"/>
              </a:solidFill>
            </a:endParaRPr>
          </a:p>
        </p:txBody>
      </p:sp>
      <p:sp>
        <p:nvSpPr>
          <p:cNvPr id="136194" name="Rectangle 2"/>
          <p:cNvSpPr>
            <a:spLocks noGrp="1" noChangeArrowheads="1"/>
          </p:cNvSpPr>
          <p:nvPr>
            <p:ph type="subTitle" idx="1"/>
          </p:nvPr>
        </p:nvSpPr>
        <p:spPr>
          <a:xfrm>
            <a:off x="457201" y="1178073"/>
            <a:ext cx="7643192" cy="5275263"/>
          </a:xfrm>
        </p:spPr>
        <p:txBody>
          <a:bodyPr>
            <a:normAutofit/>
          </a:bodyPr>
          <a:lstStyle/>
          <a:p>
            <a:pPr algn="l" eaLnBrk="1" hangingPunct="1">
              <a:lnSpc>
                <a:spcPct val="90000"/>
              </a:lnSpc>
              <a:spcBef>
                <a:spcPct val="50000"/>
              </a:spcBef>
            </a:pPr>
            <a:r>
              <a:rPr lang="es-ES" altLang="es-AR" sz="2400" i="1" dirty="0" smtClean="0"/>
              <a:t>El cliente efectúa compras y pagos de facturas. Ninguno de estos servicios tiene significado para un Empleado, así como no tiene sentido calcular el sueldo de un Cliente. </a:t>
            </a:r>
          </a:p>
          <a:p>
            <a:pPr algn="l" eaLnBrk="1" hangingPunct="1">
              <a:lnSpc>
                <a:spcPct val="90000"/>
              </a:lnSpc>
              <a:spcBef>
                <a:spcPct val="50000"/>
              </a:spcBef>
            </a:pPr>
            <a:r>
              <a:rPr lang="es-ES" altLang="es-AR" sz="2400" i="1" dirty="0" smtClean="0"/>
              <a:t>En realidad podría darse el caso que un Empleado de la empresa en ocasiones sea Cliente de la misma. </a:t>
            </a:r>
          </a:p>
          <a:p>
            <a:pPr algn="l" eaLnBrk="1" hangingPunct="1">
              <a:lnSpc>
                <a:spcPct val="90000"/>
              </a:lnSpc>
              <a:spcBef>
                <a:spcPct val="50000"/>
              </a:spcBef>
            </a:pPr>
            <a:r>
              <a:rPr lang="es-ES" altLang="es-AR" sz="2400" i="1" dirty="0" smtClean="0"/>
              <a:t>En ese caso una misma entidad del problema está cumpliendo dos roles, pertenece a dos clases. El modelo es entonces un poco más complejo, por el momento no nos ocuparemos de este tipo de situaciones.</a:t>
            </a:r>
          </a:p>
          <a:p>
            <a:pPr algn="l" eaLnBrk="1" hangingPunct="1">
              <a:lnSpc>
                <a:spcPct val="90000"/>
              </a:lnSpc>
              <a:spcBef>
                <a:spcPct val="50000"/>
              </a:spcBef>
            </a:pPr>
            <a:endParaRPr lang="es-ES" altLang="es-AR" sz="2400" dirty="0" smtClean="0"/>
          </a:p>
        </p:txBody>
      </p:sp>
      <p:sp>
        <p:nvSpPr>
          <p:cNvPr id="5" name="1 Título"/>
          <p:cNvSpPr txBox="1">
            <a:spLocks/>
          </p:cNvSpPr>
          <p:nvPr/>
        </p:nvSpPr>
        <p:spPr>
          <a:xfrm>
            <a:off x="457200" y="0"/>
            <a:ext cx="7931224" cy="1143000"/>
          </a:xfrm>
          <a:prstGeom prst="rect">
            <a:avLst/>
          </a:prstGeom>
        </p:spPr>
        <p:txBody>
          <a:bodyPr anchor="ctr"/>
          <a:lst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a:lstStyle>
          <a:p>
            <a:pPr fontAlgn="auto">
              <a:spcAft>
                <a:spcPts val="0"/>
              </a:spcAft>
              <a:defRPr/>
            </a:pPr>
            <a:r>
              <a:rPr lang="es-ES_tradnl" sz="3600" b="1" dirty="0" smtClean="0">
                <a:solidFill>
                  <a:schemeClr val="tx2">
                    <a:lumMod val="75000"/>
                  </a:schemeClr>
                </a:solidFill>
                <a:latin typeface="Cambria"/>
              </a:rPr>
              <a:t>Caso de Estudio: Clientes y Empleados</a:t>
            </a:r>
            <a:endParaRPr lang="es-AR" sz="3600" b="1" dirty="0">
              <a:solidFill>
                <a:schemeClr val="tx2">
                  <a:lumMod val="75000"/>
                </a:schemeClr>
              </a:solidFill>
              <a:latin typeface="Cambria"/>
            </a:endParaRPr>
          </a:p>
        </p:txBody>
      </p:sp>
    </p:spTree>
    <p:extLst>
      <p:ext uri="{BB962C8B-B14F-4D97-AF65-F5344CB8AC3E}">
        <p14:creationId xmlns:p14="http://schemas.microsoft.com/office/powerpoint/2010/main" val="26570135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36194">
                                            <p:txEl>
                                              <p:pRg st="0" end="0"/>
                                            </p:txEl>
                                          </p:spTgt>
                                        </p:tgtEl>
                                        <p:attrNameLst>
                                          <p:attrName>style.visibility</p:attrName>
                                        </p:attrNameLst>
                                      </p:cBhvr>
                                      <p:to>
                                        <p:strVal val="visible"/>
                                      </p:to>
                                    </p:set>
                                    <p:animEffect transition="in" filter="box(in)">
                                      <p:cBhvr>
                                        <p:cTn id="7" dur="500"/>
                                        <p:tgtEl>
                                          <p:spTgt spid="13619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36194">
                                            <p:txEl>
                                              <p:pRg st="1" end="1"/>
                                            </p:txEl>
                                          </p:spTgt>
                                        </p:tgtEl>
                                        <p:attrNameLst>
                                          <p:attrName>style.visibility</p:attrName>
                                        </p:attrNameLst>
                                      </p:cBhvr>
                                      <p:to>
                                        <p:strVal val="visible"/>
                                      </p:to>
                                    </p:set>
                                    <p:animEffect transition="in" filter="box(in)">
                                      <p:cBhvr>
                                        <p:cTn id="12" dur="500"/>
                                        <p:tgtEl>
                                          <p:spTgt spid="13619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136194">
                                            <p:txEl>
                                              <p:pRg st="2" end="2"/>
                                            </p:txEl>
                                          </p:spTgt>
                                        </p:tgtEl>
                                        <p:attrNameLst>
                                          <p:attrName>style.visibility</p:attrName>
                                        </p:attrNameLst>
                                      </p:cBhvr>
                                      <p:to>
                                        <p:strVal val="visible"/>
                                      </p:to>
                                    </p:set>
                                    <p:animEffect transition="in" filter="box(in)">
                                      <p:cBhvr>
                                        <p:cTn id="17" dur="500"/>
                                        <p:tgtEl>
                                          <p:spTgt spid="13619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solidFill>
                  <a:srgbClr val="000000"/>
                </a:solidFill>
              </a:rPr>
              <a:t>Introducción a la Programación Orientada a Objetos</a:t>
            </a:r>
            <a:endParaRPr lang="es-ES">
              <a:solidFill>
                <a:srgbClr val="000000"/>
              </a:solidFill>
            </a:endParaRPr>
          </a:p>
        </p:txBody>
      </p:sp>
      <p:sp>
        <p:nvSpPr>
          <p:cNvPr id="43011" name="Rectangle 2"/>
          <p:cNvSpPr>
            <a:spLocks noGrp="1" noChangeArrowheads="1"/>
          </p:cNvSpPr>
          <p:nvPr>
            <p:ph type="subTitle" idx="1"/>
          </p:nvPr>
        </p:nvSpPr>
        <p:spPr>
          <a:xfrm>
            <a:off x="474663" y="989013"/>
            <a:ext cx="7913761" cy="5275262"/>
          </a:xfrm>
        </p:spPr>
        <p:txBody>
          <a:bodyPr/>
          <a:lstStyle/>
          <a:p>
            <a:pPr algn="l" eaLnBrk="1" hangingPunct="1">
              <a:lnSpc>
                <a:spcPct val="90000"/>
              </a:lnSpc>
              <a:spcBef>
                <a:spcPct val="50000"/>
              </a:spcBef>
            </a:pPr>
            <a:r>
              <a:rPr lang="es-ES" altLang="es-AR" sz="2800" dirty="0" smtClean="0">
                <a:solidFill>
                  <a:schemeClr val="tx1"/>
                </a:solidFill>
              </a:rPr>
              <a:t>Si agrupamos a empleados y clientes en una única clase, por ejemplo, Persona, los atributos podrían ser:</a:t>
            </a:r>
          </a:p>
        </p:txBody>
      </p:sp>
      <p:sp>
        <p:nvSpPr>
          <p:cNvPr id="5" name="Rectangle 4"/>
          <p:cNvSpPr/>
          <p:nvPr/>
        </p:nvSpPr>
        <p:spPr>
          <a:xfrm>
            <a:off x="2039938" y="1909763"/>
            <a:ext cx="5340350" cy="55245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defRPr/>
            </a:pPr>
            <a:r>
              <a:rPr lang="en-US" sz="2000" dirty="0">
                <a:solidFill>
                  <a:srgbClr val="000000"/>
                </a:solidFill>
                <a:latin typeface="Arial" pitchFamily="34" charset="0"/>
                <a:cs typeface="Arial" pitchFamily="34" charset="0"/>
              </a:rPr>
              <a:t>Persona</a:t>
            </a:r>
          </a:p>
        </p:txBody>
      </p:sp>
      <p:sp>
        <p:nvSpPr>
          <p:cNvPr id="6" name="Rectangle 5"/>
          <p:cNvSpPr/>
          <p:nvPr/>
        </p:nvSpPr>
        <p:spPr>
          <a:xfrm>
            <a:off x="2039938" y="2462213"/>
            <a:ext cx="5340350" cy="40513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defRPr/>
            </a:pPr>
            <a:r>
              <a:rPr lang="en-US" sz="2000" dirty="0">
                <a:solidFill>
                  <a:srgbClr val="000000"/>
                </a:solidFill>
                <a:latin typeface="Arial" pitchFamily="34" charset="0"/>
                <a:cs typeface="Arial" pitchFamily="34" charset="0"/>
              </a:rPr>
              <a:t>&lt;&lt;</a:t>
            </a:r>
            <a:r>
              <a:rPr lang="en-US" sz="2000" dirty="0" err="1">
                <a:solidFill>
                  <a:srgbClr val="000000"/>
                </a:solidFill>
                <a:latin typeface="Arial" pitchFamily="34" charset="0"/>
                <a:cs typeface="Arial" pitchFamily="34" charset="0"/>
              </a:rPr>
              <a:t>atributos</a:t>
            </a:r>
            <a:r>
              <a:rPr lang="en-US" sz="2000" dirty="0">
                <a:solidFill>
                  <a:srgbClr val="000000"/>
                </a:solidFill>
                <a:latin typeface="Arial" pitchFamily="34" charset="0"/>
                <a:cs typeface="Arial" pitchFamily="34" charset="0"/>
              </a:rPr>
              <a:t> de </a:t>
            </a:r>
            <a:r>
              <a:rPr lang="en-US" sz="2000" dirty="0" err="1">
                <a:solidFill>
                  <a:srgbClr val="000000"/>
                </a:solidFill>
                <a:latin typeface="Arial" pitchFamily="34" charset="0"/>
                <a:cs typeface="Arial" pitchFamily="34" charset="0"/>
              </a:rPr>
              <a:t>instancia</a:t>
            </a:r>
            <a:r>
              <a:rPr lang="en-US" sz="2000" dirty="0">
                <a:solidFill>
                  <a:srgbClr val="000000"/>
                </a:solidFill>
                <a:latin typeface="Arial" pitchFamily="34" charset="0"/>
                <a:cs typeface="Arial" pitchFamily="34" charset="0"/>
              </a:rPr>
              <a:t>&gt;&gt;</a:t>
            </a:r>
          </a:p>
          <a:p>
            <a:pPr>
              <a:defRPr/>
            </a:pPr>
            <a:r>
              <a:rPr lang="en-US" sz="2000" dirty="0" err="1">
                <a:solidFill>
                  <a:srgbClr val="000000"/>
                </a:solidFill>
                <a:latin typeface="Arial" pitchFamily="34" charset="0"/>
                <a:cs typeface="Arial" pitchFamily="34" charset="0"/>
              </a:rPr>
              <a:t>nombre</a:t>
            </a:r>
            <a:r>
              <a:rPr lang="en-US" sz="2000" dirty="0">
                <a:solidFill>
                  <a:srgbClr val="000000"/>
                </a:solidFill>
                <a:latin typeface="Arial" pitchFamily="34" charset="0"/>
                <a:cs typeface="Arial" pitchFamily="34" charset="0"/>
              </a:rPr>
              <a:t> …</a:t>
            </a:r>
          </a:p>
          <a:p>
            <a:pPr>
              <a:defRPr/>
            </a:pPr>
            <a:r>
              <a:rPr lang="en-US" sz="2000" dirty="0" err="1">
                <a:solidFill>
                  <a:srgbClr val="000000"/>
                </a:solidFill>
                <a:latin typeface="Arial" pitchFamily="34" charset="0"/>
                <a:cs typeface="Arial" pitchFamily="34" charset="0"/>
              </a:rPr>
              <a:t>calleNro</a:t>
            </a:r>
            <a:endParaRPr lang="en-US" sz="2000" dirty="0">
              <a:solidFill>
                <a:srgbClr val="000000"/>
              </a:solidFill>
              <a:latin typeface="Arial" pitchFamily="34" charset="0"/>
              <a:cs typeface="Arial" pitchFamily="34" charset="0"/>
            </a:endParaRPr>
          </a:p>
          <a:p>
            <a:pPr>
              <a:defRPr/>
            </a:pPr>
            <a:r>
              <a:rPr lang="en-US" sz="2000" dirty="0" err="1">
                <a:solidFill>
                  <a:srgbClr val="000000"/>
                </a:solidFill>
                <a:latin typeface="Arial" pitchFamily="34" charset="0"/>
                <a:cs typeface="Arial" pitchFamily="34" charset="0"/>
              </a:rPr>
              <a:t>telefono</a:t>
            </a:r>
            <a:endParaRPr lang="en-US" sz="2000" dirty="0">
              <a:solidFill>
                <a:srgbClr val="000000"/>
              </a:solidFill>
              <a:latin typeface="Arial" pitchFamily="34" charset="0"/>
              <a:cs typeface="Arial" pitchFamily="34" charset="0"/>
            </a:endParaRPr>
          </a:p>
          <a:p>
            <a:pPr>
              <a:defRPr/>
            </a:pPr>
            <a:r>
              <a:rPr lang="en-US" sz="2000" dirty="0">
                <a:solidFill>
                  <a:srgbClr val="000000"/>
                </a:solidFill>
                <a:latin typeface="Arial" pitchFamily="34" charset="0"/>
                <a:cs typeface="Arial" pitchFamily="34" charset="0"/>
              </a:rPr>
              <a:t>email</a:t>
            </a:r>
          </a:p>
          <a:p>
            <a:pPr>
              <a:defRPr/>
            </a:pPr>
            <a:r>
              <a:rPr lang="en-US" sz="2000" dirty="0">
                <a:solidFill>
                  <a:srgbClr val="000000"/>
                </a:solidFill>
                <a:latin typeface="Arial" pitchFamily="34" charset="0"/>
                <a:cs typeface="Arial" pitchFamily="34" charset="0"/>
              </a:rPr>
              <a:t>ciudad</a:t>
            </a:r>
          </a:p>
          <a:p>
            <a:pPr>
              <a:defRPr/>
            </a:pPr>
            <a:r>
              <a:rPr lang="en-US" sz="2000" dirty="0" err="1">
                <a:solidFill>
                  <a:srgbClr val="000000"/>
                </a:solidFill>
                <a:latin typeface="Arial" pitchFamily="34" charset="0"/>
                <a:cs typeface="Arial" pitchFamily="34" charset="0"/>
              </a:rPr>
              <a:t>fechaIngreso</a:t>
            </a:r>
            <a:endParaRPr lang="en-US" sz="2000" dirty="0">
              <a:solidFill>
                <a:srgbClr val="000000"/>
              </a:solidFill>
              <a:latin typeface="Arial" pitchFamily="34" charset="0"/>
              <a:cs typeface="Arial" pitchFamily="34" charset="0"/>
            </a:endParaRPr>
          </a:p>
          <a:p>
            <a:pPr>
              <a:defRPr/>
            </a:pPr>
            <a:r>
              <a:rPr lang="en-US" sz="2000" dirty="0" err="1" smtClean="0">
                <a:solidFill>
                  <a:srgbClr val="000000"/>
                </a:solidFill>
                <a:latin typeface="Arial" pitchFamily="34" charset="0"/>
                <a:cs typeface="Arial" pitchFamily="34" charset="0"/>
              </a:rPr>
              <a:t>basico</a:t>
            </a:r>
            <a:endParaRPr lang="en-US" sz="2000" dirty="0">
              <a:solidFill>
                <a:srgbClr val="000000"/>
              </a:solidFill>
              <a:latin typeface="Arial" pitchFamily="34" charset="0"/>
              <a:cs typeface="Arial" pitchFamily="34" charset="0"/>
            </a:endParaRPr>
          </a:p>
          <a:p>
            <a:pPr>
              <a:defRPr/>
            </a:pPr>
            <a:r>
              <a:rPr lang="en-US" sz="2000" dirty="0" err="1">
                <a:solidFill>
                  <a:srgbClr val="000000"/>
                </a:solidFill>
                <a:latin typeface="Arial" pitchFamily="34" charset="0"/>
                <a:cs typeface="Arial" pitchFamily="34" charset="0"/>
              </a:rPr>
              <a:t>cantHijos</a:t>
            </a:r>
            <a:endParaRPr lang="en-US" sz="2000" dirty="0">
              <a:solidFill>
                <a:srgbClr val="000000"/>
              </a:solidFill>
              <a:latin typeface="Arial" pitchFamily="34" charset="0"/>
              <a:cs typeface="Arial" pitchFamily="34" charset="0"/>
            </a:endParaRPr>
          </a:p>
          <a:p>
            <a:pPr>
              <a:defRPr/>
            </a:pPr>
            <a:r>
              <a:rPr lang="en-US" sz="2000" dirty="0" err="1">
                <a:solidFill>
                  <a:srgbClr val="000000"/>
                </a:solidFill>
                <a:latin typeface="Arial" pitchFamily="34" charset="0"/>
                <a:cs typeface="Arial" pitchFamily="34" charset="0"/>
              </a:rPr>
              <a:t>saldo</a:t>
            </a:r>
            <a:endParaRPr lang="en-US" sz="2000" dirty="0">
              <a:solidFill>
                <a:srgbClr val="000000"/>
              </a:solidFill>
              <a:latin typeface="Arial" pitchFamily="34" charset="0"/>
              <a:cs typeface="Arial" pitchFamily="34" charset="0"/>
            </a:endParaRPr>
          </a:p>
          <a:p>
            <a:pPr>
              <a:defRPr/>
            </a:pPr>
            <a:r>
              <a:rPr lang="en-US" sz="2000" dirty="0" err="1">
                <a:solidFill>
                  <a:srgbClr val="000000"/>
                </a:solidFill>
                <a:latin typeface="Arial" pitchFamily="34" charset="0"/>
                <a:cs typeface="Arial" pitchFamily="34" charset="0"/>
              </a:rPr>
              <a:t>cuit</a:t>
            </a:r>
            <a:endParaRPr lang="en-US" sz="2000" dirty="0">
              <a:solidFill>
                <a:srgbClr val="000000"/>
              </a:solidFill>
              <a:latin typeface="Arial" pitchFamily="34" charset="0"/>
              <a:cs typeface="Arial" pitchFamily="34" charset="0"/>
            </a:endParaRPr>
          </a:p>
          <a:p>
            <a:pPr>
              <a:defRPr/>
            </a:pPr>
            <a:r>
              <a:rPr lang="en-US" sz="2000" dirty="0" err="1">
                <a:solidFill>
                  <a:srgbClr val="000000"/>
                </a:solidFill>
                <a:latin typeface="Arial" pitchFamily="34" charset="0"/>
                <a:cs typeface="Arial" pitchFamily="34" charset="0"/>
              </a:rPr>
              <a:t>cateIva</a:t>
            </a:r>
            <a:endParaRPr lang="en-US" sz="2000" dirty="0">
              <a:solidFill>
                <a:srgbClr val="000000"/>
              </a:solidFill>
              <a:latin typeface="Arial" pitchFamily="34" charset="0"/>
              <a:cs typeface="Arial" pitchFamily="34" charset="0"/>
            </a:endParaRPr>
          </a:p>
        </p:txBody>
      </p:sp>
      <p:sp>
        <p:nvSpPr>
          <p:cNvPr id="7" name="1 Título"/>
          <p:cNvSpPr txBox="1">
            <a:spLocks/>
          </p:cNvSpPr>
          <p:nvPr/>
        </p:nvSpPr>
        <p:spPr>
          <a:xfrm>
            <a:off x="457200" y="0"/>
            <a:ext cx="7931224" cy="1143000"/>
          </a:xfrm>
          <a:prstGeom prst="rect">
            <a:avLst/>
          </a:prstGeom>
        </p:spPr>
        <p:txBody>
          <a:bodyPr anchor="ctr"/>
          <a:lst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a:lstStyle>
          <a:p>
            <a:pPr fontAlgn="auto">
              <a:spcAft>
                <a:spcPts val="0"/>
              </a:spcAft>
              <a:defRPr/>
            </a:pPr>
            <a:r>
              <a:rPr lang="es-ES_tradnl" sz="3600" b="1" dirty="0" smtClean="0">
                <a:solidFill>
                  <a:schemeClr val="tx2">
                    <a:lumMod val="75000"/>
                  </a:schemeClr>
                </a:solidFill>
                <a:latin typeface="Cambria"/>
              </a:rPr>
              <a:t>Caso de Estudio: Clientes y Empleados</a:t>
            </a:r>
            <a:endParaRPr lang="es-AR" sz="3600" b="1" dirty="0">
              <a:solidFill>
                <a:schemeClr val="tx2">
                  <a:lumMod val="75000"/>
                </a:schemeClr>
              </a:solidFill>
              <a:latin typeface="Cambria"/>
            </a:endParaRPr>
          </a:p>
        </p:txBody>
      </p:sp>
    </p:spTree>
    <p:extLst>
      <p:ext uri="{BB962C8B-B14F-4D97-AF65-F5344CB8AC3E}">
        <p14:creationId xmlns:p14="http://schemas.microsoft.com/office/powerpoint/2010/main" val="35236128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solidFill>
                  <a:srgbClr val="000000"/>
                </a:solidFill>
              </a:rPr>
              <a:t>Introducción a la Programación Orientada a Objetos</a:t>
            </a:r>
            <a:endParaRPr lang="es-ES">
              <a:solidFill>
                <a:srgbClr val="000000"/>
              </a:solidFill>
            </a:endParaRPr>
          </a:p>
        </p:txBody>
      </p:sp>
      <p:sp>
        <p:nvSpPr>
          <p:cNvPr id="44035" name="Rectangle 2"/>
          <p:cNvSpPr>
            <a:spLocks noGrp="1" noChangeArrowheads="1"/>
          </p:cNvSpPr>
          <p:nvPr>
            <p:ph type="subTitle" idx="1"/>
          </p:nvPr>
        </p:nvSpPr>
        <p:spPr>
          <a:xfrm>
            <a:off x="474663" y="989013"/>
            <a:ext cx="8424862" cy="5275262"/>
          </a:xfrm>
        </p:spPr>
        <p:txBody>
          <a:bodyPr/>
          <a:lstStyle/>
          <a:p>
            <a:pPr algn="l" eaLnBrk="1" hangingPunct="1">
              <a:lnSpc>
                <a:spcPct val="90000"/>
              </a:lnSpc>
              <a:spcBef>
                <a:spcPct val="50000"/>
              </a:spcBef>
            </a:pPr>
            <a:r>
              <a:rPr lang="es-ES" altLang="es-AR" sz="2800" dirty="0" smtClean="0">
                <a:solidFill>
                  <a:schemeClr val="tx1"/>
                </a:solidFill>
              </a:rPr>
              <a:t>Si definimos un modelo para cada grupo de entidades:</a:t>
            </a:r>
          </a:p>
        </p:txBody>
      </p:sp>
      <p:sp>
        <p:nvSpPr>
          <p:cNvPr id="5" name="Rectangle 4"/>
          <p:cNvSpPr/>
          <p:nvPr/>
        </p:nvSpPr>
        <p:spPr>
          <a:xfrm>
            <a:off x="750888" y="1863725"/>
            <a:ext cx="3498850" cy="55245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defRPr/>
            </a:pPr>
            <a:r>
              <a:rPr lang="en-US" sz="2000" dirty="0" err="1">
                <a:solidFill>
                  <a:srgbClr val="000000"/>
                </a:solidFill>
                <a:latin typeface="Arial" pitchFamily="34" charset="0"/>
                <a:cs typeface="Arial" pitchFamily="34" charset="0"/>
              </a:rPr>
              <a:t>Empleado</a:t>
            </a:r>
            <a:endParaRPr lang="en-US" sz="2000" dirty="0">
              <a:solidFill>
                <a:srgbClr val="000000"/>
              </a:solidFill>
              <a:latin typeface="Arial" pitchFamily="34" charset="0"/>
              <a:cs typeface="Arial" pitchFamily="34" charset="0"/>
            </a:endParaRPr>
          </a:p>
        </p:txBody>
      </p:sp>
      <p:sp>
        <p:nvSpPr>
          <p:cNvPr id="6" name="Rectangle 5"/>
          <p:cNvSpPr/>
          <p:nvPr/>
        </p:nvSpPr>
        <p:spPr>
          <a:xfrm>
            <a:off x="750888" y="2416175"/>
            <a:ext cx="3498850" cy="40513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defRPr/>
            </a:pPr>
            <a:r>
              <a:rPr lang="en-US" sz="2000" dirty="0">
                <a:solidFill>
                  <a:srgbClr val="000000"/>
                </a:solidFill>
                <a:latin typeface="Arial" pitchFamily="34" charset="0"/>
                <a:cs typeface="Arial" pitchFamily="34" charset="0"/>
              </a:rPr>
              <a:t>&lt;&lt;</a:t>
            </a:r>
            <a:r>
              <a:rPr lang="en-US" sz="2000" dirty="0" err="1">
                <a:solidFill>
                  <a:srgbClr val="000000"/>
                </a:solidFill>
                <a:latin typeface="Arial" pitchFamily="34" charset="0"/>
                <a:cs typeface="Arial" pitchFamily="34" charset="0"/>
              </a:rPr>
              <a:t>atributos</a:t>
            </a:r>
            <a:r>
              <a:rPr lang="en-US" sz="2000" dirty="0">
                <a:solidFill>
                  <a:srgbClr val="000000"/>
                </a:solidFill>
                <a:latin typeface="Arial" pitchFamily="34" charset="0"/>
                <a:cs typeface="Arial" pitchFamily="34" charset="0"/>
              </a:rPr>
              <a:t> de </a:t>
            </a:r>
            <a:r>
              <a:rPr lang="en-US" sz="2000" dirty="0" err="1">
                <a:solidFill>
                  <a:srgbClr val="000000"/>
                </a:solidFill>
                <a:latin typeface="Arial" pitchFamily="34" charset="0"/>
                <a:cs typeface="Arial" pitchFamily="34" charset="0"/>
              </a:rPr>
              <a:t>instancia</a:t>
            </a:r>
            <a:r>
              <a:rPr lang="en-US" sz="2000" dirty="0">
                <a:solidFill>
                  <a:srgbClr val="000000"/>
                </a:solidFill>
                <a:latin typeface="Arial" pitchFamily="34" charset="0"/>
                <a:cs typeface="Arial" pitchFamily="34" charset="0"/>
              </a:rPr>
              <a:t>&gt;&gt;</a:t>
            </a:r>
          </a:p>
          <a:p>
            <a:pPr>
              <a:defRPr/>
            </a:pPr>
            <a:r>
              <a:rPr lang="en-US" sz="2000" dirty="0" err="1">
                <a:solidFill>
                  <a:srgbClr val="000000"/>
                </a:solidFill>
                <a:latin typeface="Arial" pitchFamily="34" charset="0"/>
                <a:cs typeface="Arial" pitchFamily="34" charset="0"/>
              </a:rPr>
              <a:t>nombre</a:t>
            </a:r>
            <a:r>
              <a:rPr lang="en-US" sz="2000" dirty="0">
                <a:solidFill>
                  <a:srgbClr val="000000"/>
                </a:solidFill>
                <a:latin typeface="Arial" pitchFamily="34" charset="0"/>
                <a:cs typeface="Arial" pitchFamily="34" charset="0"/>
              </a:rPr>
              <a:t> …</a:t>
            </a:r>
          </a:p>
          <a:p>
            <a:pPr>
              <a:defRPr/>
            </a:pPr>
            <a:r>
              <a:rPr lang="en-US" sz="2000" dirty="0" err="1">
                <a:solidFill>
                  <a:srgbClr val="000000"/>
                </a:solidFill>
                <a:latin typeface="Arial" pitchFamily="34" charset="0"/>
                <a:cs typeface="Arial" pitchFamily="34" charset="0"/>
              </a:rPr>
              <a:t>calleNro</a:t>
            </a:r>
            <a:endParaRPr lang="en-US" sz="2000" dirty="0">
              <a:solidFill>
                <a:srgbClr val="000000"/>
              </a:solidFill>
              <a:latin typeface="Arial" pitchFamily="34" charset="0"/>
              <a:cs typeface="Arial" pitchFamily="34" charset="0"/>
            </a:endParaRPr>
          </a:p>
          <a:p>
            <a:pPr>
              <a:defRPr/>
            </a:pPr>
            <a:r>
              <a:rPr lang="en-US" sz="2000" dirty="0" err="1">
                <a:solidFill>
                  <a:srgbClr val="000000"/>
                </a:solidFill>
                <a:latin typeface="Arial" pitchFamily="34" charset="0"/>
                <a:cs typeface="Arial" pitchFamily="34" charset="0"/>
              </a:rPr>
              <a:t>telefono</a:t>
            </a:r>
            <a:endParaRPr lang="en-US" sz="2000" dirty="0">
              <a:solidFill>
                <a:srgbClr val="000000"/>
              </a:solidFill>
              <a:latin typeface="Arial" pitchFamily="34" charset="0"/>
              <a:cs typeface="Arial" pitchFamily="34" charset="0"/>
            </a:endParaRPr>
          </a:p>
          <a:p>
            <a:pPr>
              <a:defRPr/>
            </a:pPr>
            <a:r>
              <a:rPr lang="en-US" sz="2000" dirty="0">
                <a:solidFill>
                  <a:srgbClr val="000000"/>
                </a:solidFill>
                <a:latin typeface="Arial" pitchFamily="34" charset="0"/>
                <a:cs typeface="Arial" pitchFamily="34" charset="0"/>
              </a:rPr>
              <a:t>email</a:t>
            </a:r>
          </a:p>
          <a:p>
            <a:pPr>
              <a:defRPr/>
            </a:pPr>
            <a:r>
              <a:rPr lang="en-US" sz="2000" dirty="0" err="1">
                <a:solidFill>
                  <a:srgbClr val="FF0000"/>
                </a:solidFill>
                <a:latin typeface="Arial" pitchFamily="34" charset="0"/>
                <a:cs typeface="Arial" pitchFamily="34" charset="0"/>
              </a:rPr>
              <a:t>fechaIngreso</a:t>
            </a:r>
            <a:endParaRPr lang="en-US" sz="2000" dirty="0">
              <a:solidFill>
                <a:srgbClr val="FF0000"/>
              </a:solidFill>
              <a:latin typeface="Arial" pitchFamily="34" charset="0"/>
              <a:cs typeface="Arial" pitchFamily="34" charset="0"/>
            </a:endParaRPr>
          </a:p>
          <a:p>
            <a:pPr>
              <a:defRPr/>
            </a:pPr>
            <a:r>
              <a:rPr lang="en-US" sz="2000" dirty="0" err="1" smtClean="0">
                <a:solidFill>
                  <a:srgbClr val="FF0000"/>
                </a:solidFill>
                <a:latin typeface="Arial" pitchFamily="34" charset="0"/>
                <a:cs typeface="Arial" pitchFamily="34" charset="0"/>
              </a:rPr>
              <a:t>basico</a:t>
            </a:r>
            <a:endParaRPr lang="en-US" sz="2000" dirty="0">
              <a:solidFill>
                <a:srgbClr val="FF0000"/>
              </a:solidFill>
              <a:latin typeface="Arial" pitchFamily="34" charset="0"/>
              <a:cs typeface="Arial" pitchFamily="34" charset="0"/>
            </a:endParaRPr>
          </a:p>
          <a:p>
            <a:pPr>
              <a:defRPr/>
            </a:pPr>
            <a:r>
              <a:rPr lang="en-US" sz="2000" dirty="0" err="1">
                <a:solidFill>
                  <a:srgbClr val="FF0000"/>
                </a:solidFill>
                <a:latin typeface="Arial" pitchFamily="34" charset="0"/>
                <a:cs typeface="Arial" pitchFamily="34" charset="0"/>
              </a:rPr>
              <a:t>cantHijos</a:t>
            </a:r>
            <a:endParaRPr lang="en-US" sz="2000" dirty="0">
              <a:solidFill>
                <a:srgbClr val="FF0000"/>
              </a:solidFill>
              <a:latin typeface="Arial" pitchFamily="34" charset="0"/>
              <a:cs typeface="Arial" pitchFamily="34" charset="0"/>
            </a:endParaRPr>
          </a:p>
        </p:txBody>
      </p:sp>
      <p:sp>
        <p:nvSpPr>
          <p:cNvPr id="7" name="Rectangle 6"/>
          <p:cNvSpPr/>
          <p:nvPr/>
        </p:nvSpPr>
        <p:spPr>
          <a:xfrm>
            <a:off x="4802188" y="1817688"/>
            <a:ext cx="3498850" cy="55245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defRPr/>
            </a:pPr>
            <a:r>
              <a:rPr lang="en-US" sz="2000" dirty="0" err="1">
                <a:solidFill>
                  <a:srgbClr val="000000"/>
                </a:solidFill>
                <a:latin typeface="Arial" pitchFamily="34" charset="0"/>
                <a:cs typeface="Arial" pitchFamily="34" charset="0"/>
              </a:rPr>
              <a:t>Cliente</a:t>
            </a:r>
            <a:endParaRPr lang="en-US" sz="2000" dirty="0">
              <a:solidFill>
                <a:srgbClr val="000000"/>
              </a:solidFill>
              <a:latin typeface="Arial" pitchFamily="34" charset="0"/>
              <a:cs typeface="Arial" pitchFamily="34" charset="0"/>
            </a:endParaRPr>
          </a:p>
        </p:txBody>
      </p:sp>
      <p:sp>
        <p:nvSpPr>
          <p:cNvPr id="8" name="Rectangle 7"/>
          <p:cNvSpPr/>
          <p:nvPr/>
        </p:nvSpPr>
        <p:spPr>
          <a:xfrm>
            <a:off x="4802188" y="2370138"/>
            <a:ext cx="3498850" cy="40513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defRPr/>
            </a:pPr>
            <a:r>
              <a:rPr lang="en-US" sz="2000" dirty="0">
                <a:solidFill>
                  <a:srgbClr val="000000"/>
                </a:solidFill>
                <a:latin typeface="Arial" pitchFamily="34" charset="0"/>
                <a:cs typeface="Arial" pitchFamily="34" charset="0"/>
              </a:rPr>
              <a:t>&lt;&lt;</a:t>
            </a:r>
            <a:r>
              <a:rPr lang="en-US" sz="2000" dirty="0" err="1">
                <a:solidFill>
                  <a:srgbClr val="000000"/>
                </a:solidFill>
                <a:latin typeface="Arial" pitchFamily="34" charset="0"/>
                <a:cs typeface="Arial" pitchFamily="34" charset="0"/>
              </a:rPr>
              <a:t>atributos</a:t>
            </a:r>
            <a:r>
              <a:rPr lang="en-US" sz="2000" dirty="0">
                <a:solidFill>
                  <a:srgbClr val="000000"/>
                </a:solidFill>
                <a:latin typeface="Arial" pitchFamily="34" charset="0"/>
                <a:cs typeface="Arial" pitchFamily="34" charset="0"/>
              </a:rPr>
              <a:t> de </a:t>
            </a:r>
            <a:r>
              <a:rPr lang="en-US" sz="2000" dirty="0" err="1">
                <a:solidFill>
                  <a:srgbClr val="000000"/>
                </a:solidFill>
                <a:latin typeface="Arial" pitchFamily="34" charset="0"/>
                <a:cs typeface="Arial" pitchFamily="34" charset="0"/>
              </a:rPr>
              <a:t>instancia</a:t>
            </a:r>
            <a:r>
              <a:rPr lang="en-US" sz="2000" dirty="0">
                <a:solidFill>
                  <a:srgbClr val="000000"/>
                </a:solidFill>
                <a:latin typeface="Arial" pitchFamily="34" charset="0"/>
                <a:cs typeface="Arial" pitchFamily="34" charset="0"/>
              </a:rPr>
              <a:t>&gt;&gt;</a:t>
            </a:r>
          </a:p>
          <a:p>
            <a:pPr>
              <a:defRPr/>
            </a:pPr>
            <a:r>
              <a:rPr lang="en-US" sz="2000" dirty="0" err="1">
                <a:solidFill>
                  <a:srgbClr val="000000"/>
                </a:solidFill>
                <a:latin typeface="Arial" pitchFamily="34" charset="0"/>
                <a:cs typeface="Arial" pitchFamily="34" charset="0"/>
              </a:rPr>
              <a:t>nombre</a:t>
            </a:r>
            <a:r>
              <a:rPr lang="en-US" sz="2000" dirty="0">
                <a:solidFill>
                  <a:srgbClr val="000000"/>
                </a:solidFill>
                <a:latin typeface="Arial" pitchFamily="34" charset="0"/>
                <a:cs typeface="Arial" pitchFamily="34" charset="0"/>
              </a:rPr>
              <a:t> …</a:t>
            </a:r>
          </a:p>
          <a:p>
            <a:pPr>
              <a:defRPr/>
            </a:pPr>
            <a:r>
              <a:rPr lang="en-US" sz="2000" dirty="0" err="1">
                <a:solidFill>
                  <a:srgbClr val="000000"/>
                </a:solidFill>
                <a:latin typeface="Arial" pitchFamily="34" charset="0"/>
                <a:cs typeface="Arial" pitchFamily="34" charset="0"/>
              </a:rPr>
              <a:t>calleNro</a:t>
            </a:r>
            <a:endParaRPr lang="en-US" sz="2000" dirty="0">
              <a:solidFill>
                <a:srgbClr val="000000"/>
              </a:solidFill>
              <a:latin typeface="Arial" pitchFamily="34" charset="0"/>
              <a:cs typeface="Arial" pitchFamily="34" charset="0"/>
            </a:endParaRPr>
          </a:p>
          <a:p>
            <a:pPr>
              <a:defRPr/>
            </a:pPr>
            <a:r>
              <a:rPr lang="en-US" sz="2000" dirty="0" err="1">
                <a:solidFill>
                  <a:srgbClr val="000000"/>
                </a:solidFill>
                <a:latin typeface="Arial" pitchFamily="34" charset="0"/>
                <a:cs typeface="Arial" pitchFamily="34" charset="0"/>
              </a:rPr>
              <a:t>telefono</a:t>
            </a:r>
            <a:endParaRPr lang="en-US" sz="2000" dirty="0">
              <a:solidFill>
                <a:srgbClr val="000000"/>
              </a:solidFill>
              <a:latin typeface="Arial" pitchFamily="34" charset="0"/>
              <a:cs typeface="Arial" pitchFamily="34" charset="0"/>
            </a:endParaRPr>
          </a:p>
          <a:p>
            <a:pPr>
              <a:defRPr/>
            </a:pPr>
            <a:r>
              <a:rPr lang="en-US" sz="2000" dirty="0">
                <a:solidFill>
                  <a:srgbClr val="000000"/>
                </a:solidFill>
                <a:latin typeface="Arial" pitchFamily="34" charset="0"/>
                <a:cs typeface="Arial" pitchFamily="34" charset="0"/>
              </a:rPr>
              <a:t>email</a:t>
            </a:r>
          </a:p>
          <a:p>
            <a:pPr>
              <a:defRPr/>
            </a:pPr>
            <a:r>
              <a:rPr lang="en-US" sz="2000" dirty="0">
                <a:solidFill>
                  <a:srgbClr val="FF0000"/>
                </a:solidFill>
                <a:latin typeface="Arial" pitchFamily="34" charset="0"/>
                <a:cs typeface="Arial" pitchFamily="34" charset="0"/>
              </a:rPr>
              <a:t>ciudad</a:t>
            </a:r>
          </a:p>
          <a:p>
            <a:pPr>
              <a:defRPr/>
            </a:pPr>
            <a:r>
              <a:rPr lang="en-US" sz="2000" dirty="0" err="1">
                <a:solidFill>
                  <a:srgbClr val="FF0000"/>
                </a:solidFill>
                <a:latin typeface="Arial" pitchFamily="34" charset="0"/>
                <a:cs typeface="Arial" pitchFamily="34" charset="0"/>
              </a:rPr>
              <a:t>saldo</a:t>
            </a:r>
            <a:endParaRPr lang="en-US" sz="2000" dirty="0">
              <a:solidFill>
                <a:srgbClr val="FF0000"/>
              </a:solidFill>
              <a:latin typeface="Arial" pitchFamily="34" charset="0"/>
              <a:cs typeface="Arial" pitchFamily="34" charset="0"/>
            </a:endParaRPr>
          </a:p>
          <a:p>
            <a:pPr>
              <a:defRPr/>
            </a:pPr>
            <a:r>
              <a:rPr lang="en-US" sz="2000" dirty="0" err="1">
                <a:solidFill>
                  <a:srgbClr val="FF0000"/>
                </a:solidFill>
                <a:latin typeface="Arial" pitchFamily="34" charset="0"/>
                <a:cs typeface="Arial" pitchFamily="34" charset="0"/>
              </a:rPr>
              <a:t>cuit</a:t>
            </a:r>
            <a:endParaRPr lang="en-US" sz="2000" dirty="0">
              <a:solidFill>
                <a:srgbClr val="FF0000"/>
              </a:solidFill>
              <a:latin typeface="Arial" pitchFamily="34" charset="0"/>
              <a:cs typeface="Arial" pitchFamily="34" charset="0"/>
            </a:endParaRPr>
          </a:p>
          <a:p>
            <a:pPr>
              <a:defRPr/>
            </a:pPr>
            <a:r>
              <a:rPr lang="en-US" sz="2000" dirty="0" err="1">
                <a:solidFill>
                  <a:srgbClr val="FF0000"/>
                </a:solidFill>
                <a:latin typeface="Arial" pitchFamily="34" charset="0"/>
                <a:cs typeface="Arial" pitchFamily="34" charset="0"/>
              </a:rPr>
              <a:t>cateIva</a:t>
            </a:r>
            <a:endParaRPr lang="en-US" sz="2000" dirty="0">
              <a:solidFill>
                <a:srgbClr val="FF0000"/>
              </a:solidFill>
              <a:latin typeface="Arial" pitchFamily="34" charset="0"/>
              <a:cs typeface="Arial" pitchFamily="34" charset="0"/>
            </a:endParaRPr>
          </a:p>
        </p:txBody>
      </p:sp>
      <p:sp>
        <p:nvSpPr>
          <p:cNvPr id="9" name="1 Título"/>
          <p:cNvSpPr txBox="1">
            <a:spLocks/>
          </p:cNvSpPr>
          <p:nvPr/>
        </p:nvSpPr>
        <p:spPr>
          <a:xfrm>
            <a:off x="457200" y="0"/>
            <a:ext cx="7931224" cy="1143000"/>
          </a:xfrm>
          <a:prstGeom prst="rect">
            <a:avLst/>
          </a:prstGeom>
        </p:spPr>
        <p:txBody>
          <a:bodyPr anchor="ctr"/>
          <a:lst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a:lstStyle>
          <a:p>
            <a:pPr fontAlgn="auto">
              <a:spcAft>
                <a:spcPts val="0"/>
              </a:spcAft>
              <a:defRPr/>
            </a:pPr>
            <a:r>
              <a:rPr lang="es-ES_tradnl" sz="3600" b="1" dirty="0" smtClean="0">
                <a:solidFill>
                  <a:schemeClr val="tx2">
                    <a:lumMod val="75000"/>
                  </a:schemeClr>
                </a:solidFill>
                <a:latin typeface="Cambria"/>
              </a:rPr>
              <a:t>Caso de Estudio: Clientes y Empleados</a:t>
            </a:r>
            <a:endParaRPr lang="es-AR" sz="3600" b="1" dirty="0">
              <a:solidFill>
                <a:schemeClr val="tx2">
                  <a:lumMod val="75000"/>
                </a:schemeClr>
              </a:solidFill>
              <a:latin typeface="Cambria"/>
            </a:endParaRPr>
          </a:p>
        </p:txBody>
      </p:sp>
    </p:spTree>
    <p:extLst>
      <p:ext uri="{BB962C8B-B14F-4D97-AF65-F5344CB8AC3E}">
        <p14:creationId xmlns:p14="http://schemas.microsoft.com/office/powerpoint/2010/main" val="33524250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solidFill>
                  <a:srgbClr val="000000"/>
                </a:solidFill>
              </a:rPr>
              <a:t>Introducción a la Programación Orientada a Objetos</a:t>
            </a:r>
            <a:endParaRPr lang="es-ES">
              <a:solidFill>
                <a:srgbClr val="000000"/>
              </a:solidFill>
            </a:endParaRPr>
          </a:p>
        </p:txBody>
      </p:sp>
      <p:sp>
        <p:nvSpPr>
          <p:cNvPr id="9219" name="Rectangle 2"/>
          <p:cNvSpPr>
            <a:spLocks noGrp="1" noChangeArrowheads="1"/>
          </p:cNvSpPr>
          <p:nvPr>
            <p:ph type="subTitle" idx="1"/>
          </p:nvPr>
        </p:nvSpPr>
        <p:spPr>
          <a:xfrm>
            <a:off x="467544" y="1106065"/>
            <a:ext cx="7623125" cy="5275263"/>
          </a:xfrm>
        </p:spPr>
        <p:txBody>
          <a:bodyPr/>
          <a:lstStyle/>
          <a:p>
            <a:pPr algn="l" eaLnBrk="1" hangingPunct="1">
              <a:spcBef>
                <a:spcPct val="50000"/>
              </a:spcBef>
            </a:pPr>
            <a:r>
              <a:rPr lang="es-ES" altLang="es-AR" sz="2800" dirty="0" smtClean="0">
                <a:solidFill>
                  <a:schemeClr val="tx1"/>
                </a:solidFill>
              </a:rPr>
              <a:t>La primera alternativa no es adecuada porque el modelo incluye más atributos y comportamiento que el que realmente caracteriza a un empleado o cliente específico.</a:t>
            </a:r>
          </a:p>
          <a:p>
            <a:pPr algn="l" eaLnBrk="1" hangingPunct="1">
              <a:spcBef>
                <a:spcPct val="50000"/>
              </a:spcBef>
            </a:pPr>
            <a:r>
              <a:rPr lang="es-ES" altLang="es-AR" sz="2800" dirty="0" smtClean="0">
                <a:solidFill>
                  <a:schemeClr val="tx1"/>
                </a:solidFill>
              </a:rPr>
              <a:t>La segunda alternativa tiene redundancia, parte de los atributos y del comportamiento se repite en las dos clases.</a:t>
            </a:r>
          </a:p>
          <a:p>
            <a:pPr algn="l" eaLnBrk="1" hangingPunct="1">
              <a:spcBef>
                <a:spcPct val="50000"/>
              </a:spcBef>
            </a:pPr>
            <a:r>
              <a:rPr lang="es-ES" altLang="es-AR" dirty="0" smtClean="0"/>
              <a:t> </a:t>
            </a:r>
          </a:p>
        </p:txBody>
      </p:sp>
      <p:sp>
        <p:nvSpPr>
          <p:cNvPr id="5" name="1 Título"/>
          <p:cNvSpPr txBox="1">
            <a:spLocks/>
          </p:cNvSpPr>
          <p:nvPr/>
        </p:nvSpPr>
        <p:spPr>
          <a:xfrm>
            <a:off x="457200" y="0"/>
            <a:ext cx="7931224" cy="1143000"/>
          </a:xfrm>
          <a:prstGeom prst="rect">
            <a:avLst/>
          </a:prstGeom>
        </p:spPr>
        <p:txBody>
          <a:bodyPr anchor="ctr"/>
          <a:lst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a:lstStyle>
          <a:p>
            <a:pPr fontAlgn="auto">
              <a:spcAft>
                <a:spcPts val="0"/>
              </a:spcAft>
              <a:defRPr/>
            </a:pPr>
            <a:r>
              <a:rPr lang="es-ES_tradnl" sz="3600" b="1" dirty="0" smtClean="0">
                <a:solidFill>
                  <a:schemeClr val="tx2">
                    <a:lumMod val="75000"/>
                  </a:schemeClr>
                </a:solidFill>
                <a:latin typeface="Cambria"/>
              </a:rPr>
              <a:t>Caso de Estudio: Clientes y Empleados</a:t>
            </a:r>
            <a:endParaRPr lang="es-AR" sz="3600" b="1" dirty="0">
              <a:solidFill>
                <a:schemeClr val="tx2">
                  <a:lumMod val="75000"/>
                </a:schemeClr>
              </a:solidFill>
              <a:latin typeface="Cambria"/>
            </a:endParaRPr>
          </a:p>
        </p:txBody>
      </p:sp>
    </p:spTree>
    <p:extLst>
      <p:ext uri="{BB962C8B-B14F-4D97-AF65-F5344CB8AC3E}">
        <p14:creationId xmlns:p14="http://schemas.microsoft.com/office/powerpoint/2010/main" val="37854182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9219">
                                            <p:txEl>
                                              <p:pRg st="1" end="1"/>
                                            </p:txEl>
                                          </p:spTgt>
                                        </p:tgtEl>
                                        <p:attrNameLst>
                                          <p:attrName>style.visibility</p:attrName>
                                        </p:attrNameLst>
                                      </p:cBhvr>
                                      <p:to>
                                        <p:strVal val="visible"/>
                                      </p:to>
                                    </p:set>
                                    <p:animEffect transition="in" filter="blinds(horizontal)">
                                      <p:cBhvr>
                                        <p:cTn id="7" dur="500"/>
                                        <p:tgtEl>
                                          <p:spTgt spid="92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2650</TotalTime>
  <Words>3061</Words>
  <Application>Microsoft Office PowerPoint</Application>
  <PresentationFormat>Presentación en pantalla (4:3)</PresentationFormat>
  <Paragraphs>529</Paragraphs>
  <Slides>43</Slides>
  <Notes>2</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43</vt:i4>
      </vt:variant>
    </vt:vector>
  </HeadingPairs>
  <TitlesOfParts>
    <vt:vector size="51" baseType="lpstr">
      <vt:lpstr>Arial</vt:lpstr>
      <vt:lpstr>Bookman Old Style</vt:lpstr>
      <vt:lpstr>Calibri</vt:lpstr>
      <vt:lpstr>Cambria</vt:lpstr>
      <vt:lpstr>Courier New</vt:lpstr>
      <vt:lpstr>Lucida Sans Unicode</vt:lpstr>
      <vt:lpstr>Times New Roman</vt:lpstr>
      <vt:lpstr>Adyacencia</vt:lpstr>
      <vt:lpstr>Introducción a la Programación Orientada a Objetos  Sonia Rueda   Herencia y Polimorfismo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Introducción a la Programación Orientada a Objetos</dc:title>
  <dc:creator>Sonia V. Rueda</dc:creator>
  <cp:lastModifiedBy>Sonia V. Rueda</cp:lastModifiedBy>
  <cp:revision>263</cp:revision>
  <dcterms:created xsi:type="dcterms:W3CDTF">2015-08-15T12:30:20Z</dcterms:created>
  <dcterms:modified xsi:type="dcterms:W3CDTF">2019-10-18T18:50:06Z</dcterms:modified>
</cp:coreProperties>
</file>